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7" r:id="rId1"/>
  </p:sldMasterIdLst>
  <p:notesMasterIdLst>
    <p:notesMasterId r:id="rId93"/>
  </p:notesMasterIdLst>
  <p:sldIdLst>
    <p:sldId id="383" r:id="rId2"/>
    <p:sldId id="367" r:id="rId3"/>
    <p:sldId id="595" r:id="rId4"/>
    <p:sldId id="388" r:id="rId5"/>
    <p:sldId id="502" r:id="rId6"/>
    <p:sldId id="503" r:id="rId7"/>
    <p:sldId id="504" r:id="rId8"/>
    <p:sldId id="505" r:id="rId9"/>
    <p:sldId id="506" r:id="rId10"/>
    <p:sldId id="508" r:id="rId11"/>
    <p:sldId id="509" r:id="rId12"/>
    <p:sldId id="507" r:id="rId13"/>
    <p:sldId id="511" r:id="rId14"/>
    <p:sldId id="512" r:id="rId15"/>
    <p:sldId id="513" r:id="rId16"/>
    <p:sldId id="593" r:id="rId17"/>
    <p:sldId id="515" r:id="rId18"/>
    <p:sldId id="594" r:id="rId19"/>
    <p:sldId id="516" r:id="rId20"/>
    <p:sldId id="517" r:id="rId21"/>
    <p:sldId id="518" r:id="rId22"/>
    <p:sldId id="519" r:id="rId23"/>
    <p:sldId id="596" r:id="rId24"/>
    <p:sldId id="520" r:id="rId25"/>
    <p:sldId id="521" r:id="rId26"/>
    <p:sldId id="522" r:id="rId27"/>
    <p:sldId id="523" r:id="rId28"/>
    <p:sldId id="524" r:id="rId29"/>
    <p:sldId id="525" r:id="rId30"/>
    <p:sldId id="526" r:id="rId31"/>
    <p:sldId id="527" r:id="rId32"/>
    <p:sldId id="528" r:id="rId33"/>
    <p:sldId id="529" r:id="rId34"/>
    <p:sldId id="530" r:id="rId35"/>
    <p:sldId id="552" r:id="rId36"/>
    <p:sldId id="553" r:id="rId37"/>
    <p:sldId id="554" r:id="rId38"/>
    <p:sldId id="555" r:id="rId39"/>
    <p:sldId id="556" r:id="rId40"/>
    <p:sldId id="557" r:id="rId41"/>
    <p:sldId id="558" r:id="rId42"/>
    <p:sldId id="592" r:id="rId43"/>
    <p:sldId id="561" r:id="rId44"/>
    <p:sldId id="562" r:id="rId45"/>
    <p:sldId id="563" r:id="rId46"/>
    <p:sldId id="564" r:id="rId47"/>
    <p:sldId id="565" r:id="rId48"/>
    <p:sldId id="566" r:id="rId49"/>
    <p:sldId id="531" r:id="rId50"/>
    <p:sldId id="597" r:id="rId51"/>
    <p:sldId id="532" r:id="rId52"/>
    <p:sldId id="533" r:id="rId53"/>
    <p:sldId id="534" r:id="rId54"/>
    <p:sldId id="591" r:id="rId55"/>
    <p:sldId id="536" r:id="rId56"/>
    <p:sldId id="537" r:id="rId57"/>
    <p:sldId id="538" r:id="rId58"/>
    <p:sldId id="539" r:id="rId59"/>
    <p:sldId id="540" r:id="rId60"/>
    <p:sldId id="541" r:id="rId61"/>
    <p:sldId id="542" r:id="rId62"/>
    <p:sldId id="544" r:id="rId63"/>
    <p:sldId id="545" r:id="rId64"/>
    <p:sldId id="546" r:id="rId65"/>
    <p:sldId id="549" r:id="rId66"/>
    <p:sldId id="548" r:id="rId67"/>
    <p:sldId id="550" r:id="rId68"/>
    <p:sldId id="551" r:id="rId69"/>
    <p:sldId id="567" r:id="rId70"/>
    <p:sldId id="568" r:id="rId71"/>
    <p:sldId id="569" r:id="rId72"/>
    <p:sldId id="570" r:id="rId73"/>
    <p:sldId id="571" r:id="rId74"/>
    <p:sldId id="572" r:id="rId75"/>
    <p:sldId id="573" r:id="rId76"/>
    <p:sldId id="574" r:id="rId77"/>
    <p:sldId id="575" r:id="rId78"/>
    <p:sldId id="576" r:id="rId79"/>
    <p:sldId id="577" r:id="rId80"/>
    <p:sldId id="578" r:id="rId81"/>
    <p:sldId id="579" r:id="rId82"/>
    <p:sldId id="580" r:id="rId83"/>
    <p:sldId id="581" r:id="rId84"/>
    <p:sldId id="582" r:id="rId85"/>
    <p:sldId id="583" r:id="rId86"/>
    <p:sldId id="584" r:id="rId87"/>
    <p:sldId id="585" r:id="rId88"/>
    <p:sldId id="586" r:id="rId89"/>
    <p:sldId id="587" r:id="rId90"/>
    <p:sldId id="588" r:id="rId91"/>
    <p:sldId id="590" r:id="rId92"/>
  </p:sldIdLst>
  <p:sldSz cx="9144000" cy="5143500" type="screen16x9"/>
  <p:notesSz cx="6858000" cy="9144000"/>
  <p:custDataLst>
    <p:tags r:id="rId94"/>
  </p:custDataLst>
  <p:defaultTex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1pPr>
    <a:lvl2pPr marL="422275" indent="-60325" algn="l" rtl="0" eaLnBrk="0" fontAlgn="base" hangingPunct="0">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2pPr>
    <a:lvl3pPr marL="846138" indent="-120650" algn="l" rtl="0" eaLnBrk="0" fontAlgn="base" hangingPunct="0">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3pPr>
    <a:lvl4pPr marL="1271588" indent="-182563" algn="l" rtl="0" eaLnBrk="0" fontAlgn="base" hangingPunct="0">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4pPr>
    <a:lvl5pPr marL="1693863" indent="-242888" algn="l" rtl="0" eaLnBrk="0" fontAlgn="base" hangingPunct="0">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华文细黑" panose="02010600040101010101" pitchFamily="2" charset="-122"/>
        <a:cs typeface="+mn-cs"/>
      </a:defRPr>
    </a:lvl9pPr>
  </p:defaultTextStyle>
  <p:extLst>
    <p:ext uri="{EFAFB233-063F-42B5-8137-9DF3F51BA10A}">
      <p15:sldGuideLst xmlns:p15="http://schemas.microsoft.com/office/powerpoint/2012/main" xmlns="">
        <p15:guide id="1" orient="horz" pos="1416">
          <p15:clr>
            <a:srgbClr val="A4A3A4"/>
          </p15:clr>
        </p15:guide>
        <p15:guide id="2" orient="horz" pos="327">
          <p15:clr>
            <a:srgbClr val="A4A3A4"/>
          </p15:clr>
        </p15:guide>
        <p15:guide id="3" orient="horz" pos="2402">
          <p15:clr>
            <a:srgbClr val="A4A3A4"/>
          </p15:clr>
        </p15:guide>
        <p15:guide id="4" orient="horz" pos="2674">
          <p15:clr>
            <a:srgbClr val="A4A3A4"/>
          </p15:clr>
        </p15:guide>
        <p15:guide id="5" orient="horz" pos="3083">
          <p15:clr>
            <a:srgbClr val="A4A3A4"/>
          </p15:clr>
        </p15:guide>
        <p15:guide id="6" pos="295">
          <p15:clr>
            <a:srgbClr val="A4A3A4"/>
          </p15:clr>
        </p15:guide>
        <p15:guide id="7" pos="2880">
          <p15:clr>
            <a:srgbClr val="A4A3A4"/>
          </p15:clr>
        </p15:guide>
        <p15:guide id="8" pos="5465">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FFFF"/>
    <a:srgbClr val="FF99FF"/>
    <a:srgbClr val="FF0000"/>
    <a:srgbClr val="33CCFF"/>
    <a:srgbClr val="0066FF"/>
    <a:srgbClr val="00CC00"/>
    <a:srgbClr val="FFAF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1" autoAdjust="0"/>
    <p:restoredTop sz="94651" autoAdjust="0"/>
  </p:normalViewPr>
  <p:slideViewPr>
    <p:cSldViewPr>
      <p:cViewPr varScale="1">
        <p:scale>
          <a:sx n="82" d="100"/>
          <a:sy n="82" d="100"/>
        </p:scale>
        <p:origin x="-102" y="-216"/>
      </p:cViewPr>
      <p:guideLst>
        <p:guide orient="horz" pos="1416"/>
        <p:guide orient="horz" pos="327"/>
        <p:guide orient="horz" pos="2402"/>
        <p:guide orient="horz" pos="2674"/>
        <p:guide orient="horz" pos="3083"/>
        <p:guide pos="295"/>
        <p:guide pos="2880"/>
        <p:guide pos="5465"/>
      </p:guideLst>
    </p:cSldViewPr>
  </p:slideViewPr>
  <p:notesTextViewPr>
    <p:cViewPr>
      <p:scale>
        <a:sx n="100" d="100"/>
        <a:sy n="100" d="100"/>
      </p:scale>
      <p:origin x="0" y="0"/>
    </p:cViewPr>
  </p:notesTextViewPr>
  <p:sorterViewPr>
    <p:cViewPr>
      <p:scale>
        <a:sx n="124" d="100"/>
        <a:sy n="124" d="100"/>
      </p:scale>
      <p:origin x="0" y="0"/>
    </p:cViewPr>
  </p:sorterViewPr>
  <p:notesViewPr>
    <p:cSldViewPr>
      <p:cViewPr varScale="1">
        <p:scale>
          <a:sx n="63" d="100"/>
          <a:sy n="63" d="100"/>
        </p:scale>
        <p:origin x="-214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b="0">
                <a:latin typeface="Arial" charset="0"/>
              </a:defRPr>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1200" b="0">
                <a:latin typeface="Arial" charset="0"/>
              </a:defRPr>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EA197C6B-3860-4190-9478-CC767903157D}" type="slidenum">
              <a:rPr lang="en-US" altLang="zh-CN"/>
              <a:pPr>
                <a:defRPr/>
              </a:pPr>
              <a:t>‹#›</a:t>
            </a:fld>
            <a:endParaRPr lang="en-US" altLang="zh-CN"/>
          </a:p>
        </p:txBody>
      </p:sp>
    </p:spTree>
    <p:extLst>
      <p:ext uri="{BB962C8B-B14F-4D97-AF65-F5344CB8AC3E}">
        <p14:creationId xmlns:p14="http://schemas.microsoft.com/office/powerpoint/2010/main" val="12536194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charset="0"/>
        <a:ea typeface="宋体" pitchFamily="2" charset="-122"/>
        <a:cs typeface="+mn-cs"/>
      </a:defRPr>
    </a:lvl1pPr>
    <a:lvl2pPr marL="422275" algn="l" rtl="0" eaLnBrk="0" fontAlgn="base" hangingPunct="0">
      <a:spcBef>
        <a:spcPct val="30000"/>
      </a:spcBef>
      <a:spcAft>
        <a:spcPct val="0"/>
      </a:spcAft>
      <a:defRPr sz="1100" kern="1200">
        <a:solidFill>
          <a:schemeClr val="tx1"/>
        </a:solidFill>
        <a:latin typeface="Arial" charset="0"/>
        <a:ea typeface="宋体" pitchFamily="2" charset="-122"/>
        <a:cs typeface="+mn-cs"/>
      </a:defRPr>
    </a:lvl2pPr>
    <a:lvl3pPr marL="846138" algn="l" rtl="0" eaLnBrk="0" fontAlgn="base" hangingPunct="0">
      <a:spcBef>
        <a:spcPct val="30000"/>
      </a:spcBef>
      <a:spcAft>
        <a:spcPct val="0"/>
      </a:spcAft>
      <a:defRPr sz="1100" kern="1200">
        <a:solidFill>
          <a:schemeClr val="tx1"/>
        </a:solidFill>
        <a:latin typeface="Arial" charset="0"/>
        <a:ea typeface="宋体" pitchFamily="2" charset="-122"/>
        <a:cs typeface="+mn-cs"/>
      </a:defRPr>
    </a:lvl3pPr>
    <a:lvl4pPr marL="1271588" algn="l" rtl="0" eaLnBrk="0" fontAlgn="base" hangingPunct="0">
      <a:spcBef>
        <a:spcPct val="30000"/>
      </a:spcBef>
      <a:spcAft>
        <a:spcPct val="0"/>
      </a:spcAft>
      <a:defRPr sz="1100" kern="1200">
        <a:solidFill>
          <a:schemeClr val="tx1"/>
        </a:solidFill>
        <a:latin typeface="Arial" charset="0"/>
        <a:ea typeface="宋体" pitchFamily="2" charset="-122"/>
        <a:cs typeface="+mn-cs"/>
      </a:defRPr>
    </a:lvl4pPr>
    <a:lvl5pPr marL="1693863" algn="l" rtl="0" eaLnBrk="0" fontAlgn="base" hangingPunct="0">
      <a:spcBef>
        <a:spcPct val="30000"/>
      </a:spcBef>
      <a:spcAft>
        <a:spcPct val="0"/>
      </a:spcAft>
      <a:defRPr sz="1100" kern="1200">
        <a:solidFill>
          <a:schemeClr val="tx1"/>
        </a:solidFill>
        <a:latin typeface="Arial" charset="0"/>
        <a:ea typeface="宋体" pitchFamily="2" charset="-122"/>
        <a:cs typeface="+mn-cs"/>
      </a:defRPr>
    </a:lvl5pPr>
    <a:lvl6pPr marL="2120204" algn="l" defTabSz="848081" rtl="0" eaLnBrk="1" latinLnBrk="0" hangingPunct="1">
      <a:defRPr sz="1100" kern="1200">
        <a:solidFill>
          <a:schemeClr val="tx1"/>
        </a:solidFill>
        <a:latin typeface="+mn-lt"/>
        <a:ea typeface="+mn-ea"/>
        <a:cs typeface="+mn-cs"/>
      </a:defRPr>
    </a:lvl6pPr>
    <a:lvl7pPr marL="2544247" algn="l" defTabSz="848081" rtl="0" eaLnBrk="1" latinLnBrk="0" hangingPunct="1">
      <a:defRPr sz="1100" kern="1200">
        <a:solidFill>
          <a:schemeClr val="tx1"/>
        </a:solidFill>
        <a:latin typeface="+mn-lt"/>
        <a:ea typeface="+mn-ea"/>
        <a:cs typeface="+mn-cs"/>
      </a:defRPr>
    </a:lvl7pPr>
    <a:lvl8pPr marL="2968288" algn="l" defTabSz="848081" rtl="0" eaLnBrk="1" latinLnBrk="0" hangingPunct="1">
      <a:defRPr sz="1100" kern="1200">
        <a:solidFill>
          <a:schemeClr val="tx1"/>
        </a:solidFill>
        <a:latin typeface="+mn-lt"/>
        <a:ea typeface="+mn-ea"/>
        <a:cs typeface="+mn-cs"/>
      </a:defRPr>
    </a:lvl8pPr>
    <a:lvl9pPr marL="3392328" algn="l" defTabSz="84808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p:spPr>
      </p:sp>
      <p:sp>
        <p:nvSpPr>
          <p:cNvPr id="40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4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0AABD1-5E58-4C1D-9DC7-E4D841346DED}" type="slidenum">
              <a:rPr lang="zh-CN" altLang="en-US" smtClean="0"/>
              <a:pPr/>
              <a:t>0</a:t>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25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A744482-411E-454B-BC3B-8E13D44BF158}" type="slidenum">
              <a:rPr lang="en-US" altLang="zh-CN" sz="1200" smtClean="0">
                <a:ea typeface="华文细黑" panose="02010600040101010101" pitchFamily="2" charset="-122"/>
                <a:cs typeface="宋体" panose="02010600030101010101" pitchFamily="2" charset="-122"/>
              </a:rPr>
              <a:pPr>
                <a:spcBef>
                  <a:spcPct val="0"/>
                </a:spcBef>
              </a:pPr>
              <a:t>10</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45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B005E15-EBE6-47CE-B8C5-3296CBBC400E}" type="slidenum">
              <a:rPr lang="en-US" altLang="zh-CN" sz="1200" smtClean="0">
                <a:ea typeface="华文细黑" panose="02010600040101010101" pitchFamily="2" charset="-122"/>
                <a:cs typeface="宋体" panose="02010600030101010101" pitchFamily="2" charset="-122"/>
              </a:rPr>
              <a:pPr>
                <a:spcBef>
                  <a:spcPct val="0"/>
                </a:spcBef>
              </a:pPr>
              <a:t>11</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66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FEB8BD9-3E7F-4C21-B6AB-CF013E41D7C6}" type="slidenum">
              <a:rPr lang="en-US" altLang="zh-CN" sz="1200" smtClean="0">
                <a:ea typeface="华文细黑" panose="02010600040101010101" pitchFamily="2" charset="-122"/>
                <a:cs typeface="宋体" panose="02010600030101010101" pitchFamily="2" charset="-122"/>
              </a:rPr>
              <a:pPr>
                <a:spcBef>
                  <a:spcPct val="0"/>
                </a:spcBef>
              </a:pPr>
              <a:t>12</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86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8E49D1F-74A9-410D-A73E-F20E4183FA3D}" type="slidenum">
              <a:rPr lang="en-US" altLang="zh-CN" sz="1200" smtClean="0">
                <a:ea typeface="华文细黑" panose="02010600040101010101" pitchFamily="2" charset="-122"/>
                <a:cs typeface="宋体" panose="02010600030101010101" pitchFamily="2" charset="-122"/>
              </a:rPr>
              <a:pPr>
                <a:spcBef>
                  <a:spcPct val="0"/>
                </a:spcBef>
              </a:pPr>
              <a:t>13</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307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B8D60AD-AA4B-4F8A-8F7B-B42AF8F15896}" type="slidenum">
              <a:rPr lang="en-US" altLang="zh-CN" sz="1200" smtClean="0">
                <a:ea typeface="华文细黑" panose="02010600040101010101" pitchFamily="2" charset="-122"/>
                <a:cs typeface="宋体" panose="02010600030101010101" pitchFamily="2" charset="-122"/>
              </a:rPr>
              <a:pPr>
                <a:spcBef>
                  <a:spcPct val="0"/>
                </a:spcBef>
              </a:pPr>
              <a:t>14</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32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A66EC3B7-8333-475B-BDF2-1F4BE4B37465}" type="slidenum">
              <a:rPr lang="en-US" altLang="zh-CN" sz="1200" smtClean="0">
                <a:ea typeface="华文细黑" panose="02010600040101010101" pitchFamily="2" charset="-122"/>
                <a:cs typeface="宋体" panose="02010600030101010101" pitchFamily="2" charset="-122"/>
              </a:rPr>
              <a:pPr>
                <a:spcBef>
                  <a:spcPct val="0"/>
                </a:spcBef>
              </a:pPr>
              <a:t>15</a:t>
            </a:fld>
            <a:endParaRPr lang="en-US" altLang="zh-CN" sz="1200" smtClean="0">
              <a:ea typeface="华文细黑" panose="02010600040101010101" pitchFamily="2" charset="-122"/>
              <a:cs typeface="宋体" panose="02010600030101010101" pitchFamily="2" charset="-122"/>
            </a:endParaRPr>
          </a:p>
        </p:txBody>
      </p:sp>
    </p:spTree>
    <p:extLst>
      <p:ext uri="{BB962C8B-B14F-4D97-AF65-F5344CB8AC3E}">
        <p14:creationId xmlns:p14="http://schemas.microsoft.com/office/powerpoint/2010/main" val="138480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34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2704320A-F908-45FB-9A3E-2EA1D9048D60}" type="slidenum">
              <a:rPr lang="en-US" altLang="zh-CN" sz="1200" smtClean="0">
                <a:ea typeface="华文细黑" panose="02010600040101010101" pitchFamily="2" charset="-122"/>
                <a:cs typeface="宋体" panose="02010600030101010101" pitchFamily="2" charset="-122"/>
              </a:rPr>
              <a:pPr>
                <a:spcBef>
                  <a:spcPct val="0"/>
                </a:spcBef>
              </a:pPr>
              <a:t>16</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34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2704320A-F908-45FB-9A3E-2EA1D9048D60}" type="slidenum">
              <a:rPr lang="en-US" altLang="zh-CN" sz="1200" smtClean="0">
                <a:ea typeface="华文细黑" panose="02010600040101010101" pitchFamily="2" charset="-122"/>
                <a:cs typeface="宋体" panose="02010600030101010101" pitchFamily="2" charset="-122"/>
              </a:rPr>
              <a:pPr>
                <a:spcBef>
                  <a:spcPct val="0"/>
                </a:spcBef>
              </a:pPr>
              <a:t>17</a:t>
            </a:fld>
            <a:endParaRPr lang="en-US" altLang="zh-CN" sz="1200" smtClean="0">
              <a:ea typeface="华文细黑" panose="02010600040101010101" pitchFamily="2" charset="-122"/>
              <a:cs typeface="宋体" panose="02010600030101010101" pitchFamily="2" charset="-122"/>
            </a:endParaRPr>
          </a:p>
        </p:txBody>
      </p:sp>
    </p:spTree>
    <p:extLst>
      <p:ext uri="{BB962C8B-B14F-4D97-AF65-F5344CB8AC3E}">
        <p14:creationId xmlns:p14="http://schemas.microsoft.com/office/powerpoint/2010/main" val="2699102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368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F1864CF-1172-4115-82FB-E01CCB6651F3}" type="slidenum">
              <a:rPr lang="en-US" altLang="zh-CN" sz="1200" smtClean="0">
                <a:ea typeface="华文细黑" panose="02010600040101010101" pitchFamily="2" charset="-122"/>
                <a:cs typeface="宋体" panose="02010600030101010101" pitchFamily="2" charset="-122"/>
              </a:rPr>
              <a:pPr>
                <a:spcBef>
                  <a:spcPct val="0"/>
                </a:spcBef>
              </a:pPr>
              <a:t>18</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389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A444C2BA-A1A5-4656-AFCC-C9BB3E055CDD}" type="slidenum">
              <a:rPr lang="en-US" altLang="zh-CN" sz="1200" smtClean="0">
                <a:ea typeface="华文细黑" panose="02010600040101010101" pitchFamily="2" charset="-122"/>
                <a:cs typeface="宋体" panose="02010600030101010101" pitchFamily="2" charset="-122"/>
              </a:rPr>
              <a:pPr>
                <a:spcBef>
                  <a:spcPct val="0"/>
                </a:spcBef>
              </a:pPr>
              <a:t>19</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ln/>
        </p:spPr>
      </p:sp>
      <p:sp>
        <p:nvSpPr>
          <p:cNvPr id="6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6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70D7B5E-E46B-4E56-B67C-6A07EFC3CF7D}" type="slidenum">
              <a:rPr lang="en-US" altLang="zh-CN" sz="1200" smtClean="0">
                <a:ea typeface="华文细黑" panose="02010600040101010101" pitchFamily="2" charset="-122"/>
                <a:cs typeface="宋体" panose="02010600030101010101" pitchFamily="2" charset="-122"/>
              </a:rPr>
              <a:pPr>
                <a:spcBef>
                  <a:spcPct val="0"/>
                </a:spcBef>
              </a:pPr>
              <a:t>1</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409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BB08838-0C56-4C52-9A9B-70F8F13211EA}" type="slidenum">
              <a:rPr lang="en-US" altLang="zh-CN" sz="1200" smtClean="0">
                <a:ea typeface="华文细黑" panose="02010600040101010101" pitchFamily="2" charset="-122"/>
                <a:cs typeface="宋体" panose="02010600030101010101" pitchFamily="2" charset="-122"/>
              </a:rPr>
              <a:pPr>
                <a:spcBef>
                  <a:spcPct val="0"/>
                </a:spcBef>
              </a:pPr>
              <a:t>20</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p:spPr>
      </p:sp>
      <p:sp>
        <p:nvSpPr>
          <p:cNvPr id="430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430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33FD981D-550E-41E1-896C-FA719BAFF54A}" type="slidenum">
              <a:rPr lang="en-US" altLang="zh-CN" sz="1200" smtClean="0">
                <a:ea typeface="华文细黑" panose="02010600040101010101" pitchFamily="2" charset="-122"/>
                <a:cs typeface="宋体" panose="02010600030101010101" pitchFamily="2" charset="-122"/>
              </a:rPr>
              <a:pPr>
                <a:spcBef>
                  <a:spcPct val="0"/>
                </a:spcBef>
              </a:pPr>
              <a:t>21</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450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9FF8196-B890-4CE2-A366-E9F363E8F41A}" type="slidenum">
              <a:rPr lang="en-US" altLang="zh-CN" sz="1200" smtClean="0">
                <a:ea typeface="华文细黑" panose="02010600040101010101" pitchFamily="2" charset="-122"/>
                <a:cs typeface="宋体" panose="02010600030101010101" pitchFamily="2" charset="-122"/>
              </a:rPr>
              <a:pPr>
                <a:spcBef>
                  <a:spcPct val="0"/>
                </a:spcBef>
              </a:pPr>
              <a:t>23</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4614D0A-F901-460E-B076-1476F24AF377}" type="slidenum">
              <a:rPr lang="en-US" altLang="zh-CN" sz="1200" smtClean="0">
                <a:ea typeface="华文细黑" panose="02010600040101010101" pitchFamily="2" charset="-122"/>
                <a:cs typeface="宋体" panose="02010600030101010101" pitchFamily="2" charset="-122"/>
              </a:rPr>
              <a:pPr>
                <a:spcBef>
                  <a:spcPct val="0"/>
                </a:spcBef>
              </a:pPr>
              <a:t>24</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49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09796C5-902A-4E6E-97E8-9574C6B82062}" type="slidenum">
              <a:rPr lang="en-US" altLang="zh-CN" sz="1200" smtClean="0">
                <a:ea typeface="华文细黑" panose="02010600040101010101" pitchFamily="2" charset="-122"/>
                <a:cs typeface="宋体" panose="02010600030101010101" pitchFamily="2" charset="-122"/>
              </a:rPr>
              <a:pPr>
                <a:spcBef>
                  <a:spcPct val="0"/>
                </a:spcBef>
              </a:pPr>
              <a:t>25</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512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F8B13B20-7336-47D6-AE86-72B897E945B0}" type="slidenum">
              <a:rPr lang="en-US" altLang="zh-CN" sz="1200" smtClean="0">
                <a:ea typeface="华文细黑" panose="02010600040101010101" pitchFamily="2" charset="-122"/>
                <a:cs typeface="宋体" panose="02010600030101010101" pitchFamily="2" charset="-122"/>
              </a:rPr>
              <a:pPr>
                <a:spcBef>
                  <a:spcPct val="0"/>
                </a:spcBef>
              </a:pPr>
              <a:t>26</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53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6E10438-38EA-438C-88F4-EA91A3CFCDFD}" type="slidenum">
              <a:rPr lang="en-US" altLang="zh-CN" sz="1200" smtClean="0">
                <a:ea typeface="华文细黑" panose="02010600040101010101" pitchFamily="2" charset="-122"/>
                <a:cs typeface="宋体" panose="02010600030101010101" pitchFamily="2" charset="-122"/>
              </a:rPr>
              <a:pPr>
                <a:spcBef>
                  <a:spcPct val="0"/>
                </a:spcBef>
              </a:pPr>
              <a:t>27</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55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6255825-724A-403E-83CE-D2537660FD01}" type="slidenum">
              <a:rPr lang="en-US" altLang="zh-CN" sz="1200" smtClean="0">
                <a:ea typeface="华文细黑" panose="02010600040101010101" pitchFamily="2" charset="-122"/>
                <a:cs typeface="宋体" panose="02010600030101010101" pitchFamily="2" charset="-122"/>
              </a:rPr>
              <a:pPr>
                <a:spcBef>
                  <a:spcPct val="0"/>
                </a:spcBef>
              </a:pPr>
              <a:t>28</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57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5E82DD5-2D16-41BA-B3AC-1EA982B648EA}" type="slidenum">
              <a:rPr lang="en-US" altLang="zh-CN" sz="1200" smtClean="0">
                <a:ea typeface="华文细黑" panose="02010600040101010101" pitchFamily="2" charset="-122"/>
                <a:cs typeface="宋体" panose="02010600030101010101" pitchFamily="2" charset="-122"/>
              </a:rPr>
              <a:pPr>
                <a:spcBef>
                  <a:spcPct val="0"/>
                </a:spcBef>
              </a:pPr>
              <a:t>29</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59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5F85DA19-F765-47AD-A184-4B40EF3A9792}" type="slidenum">
              <a:rPr lang="en-US" altLang="zh-CN" sz="1200" smtClean="0">
                <a:ea typeface="华文细黑" panose="02010600040101010101" pitchFamily="2" charset="-122"/>
                <a:cs typeface="宋体" panose="02010600030101010101" pitchFamily="2" charset="-122"/>
              </a:rPr>
              <a:pPr>
                <a:spcBef>
                  <a:spcPct val="0"/>
                </a:spcBef>
              </a:pPr>
              <a:t>30</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8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86001D49-D3D3-44A5-8C42-9ACF4575D28E}" type="slidenum">
              <a:rPr lang="en-US" altLang="zh-CN" sz="1200" smtClean="0">
                <a:ea typeface="华文细黑" panose="02010600040101010101" pitchFamily="2" charset="-122"/>
                <a:cs typeface="宋体" panose="02010600030101010101" pitchFamily="2" charset="-122"/>
              </a:rPr>
              <a:pPr>
                <a:spcBef>
                  <a:spcPct val="0"/>
                </a:spcBef>
              </a:pPr>
              <a:t>3</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61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29D4902-20C2-48EC-9B36-70F3073E258E}" type="slidenum">
              <a:rPr lang="en-US" altLang="zh-CN" sz="1200" smtClean="0">
                <a:ea typeface="华文细黑" panose="02010600040101010101" pitchFamily="2" charset="-122"/>
                <a:cs typeface="宋体" panose="02010600030101010101" pitchFamily="2" charset="-122"/>
              </a:rPr>
              <a:pPr>
                <a:spcBef>
                  <a:spcPct val="0"/>
                </a:spcBef>
              </a:pPr>
              <a:t>31</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634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B819A25-AF8F-41E4-A1CC-E38F355930FC}" type="slidenum">
              <a:rPr lang="en-US" altLang="zh-CN" sz="1200" smtClean="0">
                <a:ea typeface="华文细黑" panose="02010600040101010101" pitchFamily="2" charset="-122"/>
                <a:cs typeface="宋体" panose="02010600030101010101" pitchFamily="2" charset="-122"/>
              </a:rPr>
              <a:pPr>
                <a:spcBef>
                  <a:spcPct val="0"/>
                </a:spcBef>
              </a:pPr>
              <a:t>32</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655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254B85D5-9820-4FD1-9397-7E65AC3CE6AC}" type="slidenum">
              <a:rPr lang="en-US" altLang="zh-CN" sz="1200" smtClean="0">
                <a:ea typeface="华文细黑" panose="02010600040101010101" pitchFamily="2" charset="-122"/>
                <a:cs typeface="宋体" panose="02010600030101010101" pitchFamily="2" charset="-122"/>
              </a:rPr>
              <a:pPr>
                <a:spcBef>
                  <a:spcPct val="0"/>
                </a:spcBef>
              </a:pPr>
              <a:t>33</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331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EB2F0B07-E1DF-4F45-B58D-0F6776FD8688}" type="slidenum">
              <a:rPr lang="en-US" altLang="zh-CN" sz="1200" smtClean="0">
                <a:ea typeface="华文细黑" panose="02010600040101010101" pitchFamily="2" charset="-122"/>
                <a:cs typeface="宋体" panose="02010600030101010101" pitchFamily="2" charset="-122"/>
              </a:rPr>
              <a:pPr>
                <a:spcBef>
                  <a:spcPct val="0"/>
                </a:spcBef>
              </a:pPr>
              <a:t>34</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675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22F068E-83BD-474F-B4B2-D374AFF6DEEC}" type="slidenum">
              <a:rPr lang="en-US" altLang="zh-CN" sz="1200" smtClean="0">
                <a:ea typeface="华文细黑" panose="02010600040101010101" pitchFamily="2" charset="-122"/>
                <a:cs typeface="宋体" panose="02010600030101010101" pitchFamily="2" charset="-122"/>
              </a:rPr>
              <a:pPr>
                <a:spcBef>
                  <a:spcPct val="0"/>
                </a:spcBef>
              </a:pPr>
              <a:t>35</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696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F48E9877-514F-4F13-94AE-66FA463D6F30}" type="slidenum">
              <a:rPr lang="en-US" altLang="zh-CN" sz="1200" smtClean="0">
                <a:ea typeface="华文细黑" panose="02010600040101010101" pitchFamily="2" charset="-122"/>
                <a:cs typeface="宋体" panose="02010600030101010101" pitchFamily="2" charset="-122"/>
              </a:rPr>
              <a:pPr>
                <a:spcBef>
                  <a:spcPct val="0"/>
                </a:spcBef>
              </a:pPr>
              <a:t>36</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716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2635414-850B-417A-B62F-EA63352C8C5A}" type="slidenum">
              <a:rPr lang="en-US" altLang="zh-CN" sz="1200" smtClean="0">
                <a:ea typeface="华文细黑" panose="02010600040101010101" pitchFamily="2" charset="-122"/>
                <a:cs typeface="宋体" panose="02010600030101010101" pitchFamily="2" charset="-122"/>
              </a:rPr>
              <a:pPr>
                <a:spcBef>
                  <a:spcPct val="0"/>
                </a:spcBef>
              </a:pPr>
              <a:t>37</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737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2C381150-2048-4229-A78B-8EEDF83DA947}" type="slidenum">
              <a:rPr lang="en-US" altLang="zh-CN" sz="1200" smtClean="0">
                <a:ea typeface="华文细黑" panose="02010600040101010101" pitchFamily="2" charset="-122"/>
                <a:cs typeface="宋体" panose="02010600030101010101" pitchFamily="2" charset="-122"/>
              </a:rPr>
              <a:pPr>
                <a:spcBef>
                  <a:spcPct val="0"/>
                </a:spcBef>
              </a:pPr>
              <a:t>38</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757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D4871E9-60B7-460A-B145-47C48532CDAC}" type="slidenum">
              <a:rPr lang="en-US" altLang="zh-CN" sz="1200" smtClean="0">
                <a:ea typeface="华文细黑" panose="02010600040101010101" pitchFamily="2" charset="-122"/>
                <a:cs typeface="宋体" panose="02010600030101010101" pitchFamily="2" charset="-122"/>
              </a:rPr>
              <a:pPr>
                <a:spcBef>
                  <a:spcPct val="0"/>
                </a:spcBef>
              </a:pPr>
              <a:t>39</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778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9BA990F7-3786-41FC-A93E-8C6FAF19404B}" type="slidenum">
              <a:rPr lang="en-US" altLang="zh-CN" sz="1200" smtClean="0">
                <a:ea typeface="华文细黑" panose="02010600040101010101" pitchFamily="2" charset="-122"/>
                <a:cs typeface="宋体" panose="02010600030101010101" pitchFamily="2" charset="-122"/>
              </a:rPr>
              <a:pPr>
                <a:spcBef>
                  <a:spcPct val="0"/>
                </a:spcBef>
              </a:pPr>
              <a:t>40</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02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BBEB839-CB65-4E3F-92C0-7002A850B244}" type="slidenum">
              <a:rPr lang="en-US" altLang="zh-CN" sz="1200" smtClean="0">
                <a:ea typeface="华文细黑" panose="02010600040101010101" pitchFamily="2" charset="-122"/>
                <a:cs typeface="宋体" panose="02010600030101010101" pitchFamily="2" charset="-122"/>
              </a:rPr>
              <a:pPr>
                <a:spcBef>
                  <a:spcPct val="0"/>
                </a:spcBef>
              </a:pPr>
              <a:t>4</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798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8E87E98B-9A8B-4B9C-8DB4-CDAF00FC5A52}" type="slidenum">
              <a:rPr lang="en-US" altLang="zh-CN" sz="1200" smtClean="0">
                <a:ea typeface="华文细黑" panose="02010600040101010101" pitchFamily="2" charset="-122"/>
                <a:cs typeface="宋体" panose="02010600030101010101" pitchFamily="2" charset="-122"/>
              </a:rPr>
              <a:pPr>
                <a:spcBef>
                  <a:spcPct val="0"/>
                </a:spcBef>
              </a:pPr>
              <a:t>41</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819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33F9727-EAC6-4BDA-B9E6-E80AEF4D73BB}" type="slidenum">
              <a:rPr lang="en-US" altLang="zh-CN" sz="1200" smtClean="0">
                <a:ea typeface="华文细黑" panose="02010600040101010101" pitchFamily="2" charset="-122"/>
                <a:cs typeface="宋体" panose="02010600030101010101" pitchFamily="2" charset="-122"/>
              </a:rPr>
              <a:pPr>
                <a:spcBef>
                  <a:spcPct val="0"/>
                </a:spcBef>
              </a:pPr>
              <a:t>42</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839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AC181FC-0772-486F-90D5-0F5921D990D9}" type="slidenum">
              <a:rPr lang="en-US" altLang="zh-CN" sz="1200" smtClean="0">
                <a:ea typeface="华文细黑" panose="02010600040101010101" pitchFamily="2" charset="-122"/>
                <a:cs typeface="宋体" panose="02010600030101010101" pitchFamily="2" charset="-122"/>
              </a:rPr>
              <a:pPr>
                <a:spcBef>
                  <a:spcPct val="0"/>
                </a:spcBef>
              </a:pPr>
              <a:t>43</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860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954A3377-2FE5-47C9-9F5D-09144FE11A59}" type="slidenum">
              <a:rPr lang="en-US" altLang="zh-CN" sz="1200" smtClean="0">
                <a:ea typeface="华文细黑" panose="02010600040101010101" pitchFamily="2" charset="-122"/>
                <a:cs typeface="宋体" panose="02010600030101010101" pitchFamily="2" charset="-122"/>
              </a:rPr>
              <a:pPr>
                <a:spcBef>
                  <a:spcPct val="0"/>
                </a:spcBef>
              </a:pPr>
              <a:t>44</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880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97086A9-B0D8-4165-BC70-CCA3207E78A1}" type="slidenum">
              <a:rPr lang="en-US" altLang="zh-CN" sz="1200" smtClean="0">
                <a:ea typeface="华文细黑" panose="02010600040101010101" pitchFamily="2" charset="-122"/>
                <a:cs typeface="宋体" panose="02010600030101010101" pitchFamily="2" charset="-122"/>
              </a:rPr>
              <a:pPr>
                <a:spcBef>
                  <a:spcPct val="0"/>
                </a:spcBef>
              </a:pPr>
              <a:t>45</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901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B22CEF8-FA7E-41EA-8214-723C5A5321E6}" type="slidenum">
              <a:rPr lang="en-US" altLang="zh-CN" sz="1200" smtClean="0">
                <a:ea typeface="华文细黑" panose="02010600040101010101" pitchFamily="2" charset="-122"/>
                <a:cs typeface="宋体" panose="02010600030101010101" pitchFamily="2" charset="-122"/>
              </a:rPr>
              <a:pPr>
                <a:spcBef>
                  <a:spcPct val="0"/>
                </a:spcBef>
              </a:pPr>
              <a:t>46</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921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28D0F679-376F-4CE2-BAFE-A30F838B9D14}" type="slidenum">
              <a:rPr lang="en-US" altLang="zh-CN" sz="1200" smtClean="0">
                <a:ea typeface="华文细黑" panose="02010600040101010101" pitchFamily="2" charset="-122"/>
                <a:cs typeface="宋体" panose="02010600030101010101" pitchFamily="2" charset="-122"/>
              </a:rPr>
              <a:pPr>
                <a:spcBef>
                  <a:spcPct val="0"/>
                </a:spcBef>
              </a:pPr>
              <a:t>47</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942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991B4854-60C0-4FD5-9405-F1C9A75B7F37}" type="slidenum">
              <a:rPr lang="en-US" altLang="zh-CN" sz="1200" smtClean="0">
                <a:ea typeface="华文细黑" panose="02010600040101010101" pitchFamily="2" charset="-122"/>
                <a:cs typeface="宋体" panose="02010600030101010101" pitchFamily="2" charset="-122"/>
              </a:rPr>
              <a:pPr>
                <a:spcBef>
                  <a:spcPct val="0"/>
                </a:spcBef>
              </a:pPr>
              <a:t>48</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962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963A6AD3-A37B-4A31-BF2B-2585F2C1C947}" type="slidenum">
              <a:rPr lang="en-US" altLang="zh-CN" sz="1200" smtClean="0">
                <a:ea typeface="华文细黑" panose="02010600040101010101" pitchFamily="2" charset="-122"/>
                <a:cs typeface="宋体" panose="02010600030101010101" pitchFamily="2" charset="-122"/>
              </a:rPr>
              <a:pPr>
                <a:spcBef>
                  <a:spcPct val="0"/>
                </a:spcBef>
              </a:pPr>
              <a:t>50</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983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AE808F7E-2C6C-4BC1-802E-46BABA112BE3}" type="slidenum">
              <a:rPr lang="en-US" altLang="zh-CN" sz="1200" smtClean="0">
                <a:ea typeface="华文细黑" panose="02010600040101010101" pitchFamily="2" charset="-122"/>
                <a:cs typeface="宋体" panose="02010600030101010101" pitchFamily="2" charset="-122"/>
              </a:rPr>
              <a:pPr>
                <a:spcBef>
                  <a:spcPct val="0"/>
                </a:spcBef>
              </a:pPr>
              <a:t>51</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22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D4D589C-400E-476A-B167-090AF94682A7}" type="slidenum">
              <a:rPr lang="en-US" altLang="zh-CN" sz="1200" smtClean="0">
                <a:ea typeface="华文细黑" panose="02010600040101010101" pitchFamily="2" charset="-122"/>
                <a:cs typeface="宋体" panose="02010600030101010101" pitchFamily="2" charset="-122"/>
              </a:rPr>
              <a:pPr>
                <a:spcBef>
                  <a:spcPct val="0"/>
                </a:spcBef>
              </a:pPr>
              <a:t>5</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003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8D33358-97D4-4261-8C56-0E63EE8CFF08}" type="slidenum">
              <a:rPr lang="en-US" altLang="zh-CN" sz="1200" smtClean="0">
                <a:ea typeface="华文细黑" panose="02010600040101010101" pitchFamily="2" charset="-122"/>
                <a:cs typeface="宋体" panose="02010600030101010101" pitchFamily="2" charset="-122"/>
              </a:rPr>
              <a:pPr>
                <a:spcBef>
                  <a:spcPct val="0"/>
                </a:spcBef>
              </a:pPr>
              <a:t>52</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024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2788EA1-F318-4A7F-8C64-AD71E310AC6C}" type="slidenum">
              <a:rPr lang="en-US" altLang="zh-CN" sz="1200" smtClean="0">
                <a:ea typeface="华文细黑" panose="02010600040101010101" pitchFamily="2" charset="-122"/>
                <a:cs typeface="宋体" panose="02010600030101010101" pitchFamily="2" charset="-122"/>
              </a:rPr>
              <a:pPr>
                <a:spcBef>
                  <a:spcPct val="0"/>
                </a:spcBef>
              </a:pPr>
              <a:t>53</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044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F50C01B0-13C2-419F-BCEA-53EBB8D4F1F1}" type="slidenum">
              <a:rPr lang="en-US" altLang="zh-CN" sz="1200" smtClean="0">
                <a:ea typeface="华文细黑" panose="02010600040101010101" pitchFamily="2" charset="-122"/>
                <a:cs typeface="宋体" panose="02010600030101010101" pitchFamily="2" charset="-122"/>
              </a:rPr>
              <a:pPr>
                <a:spcBef>
                  <a:spcPct val="0"/>
                </a:spcBef>
              </a:pPr>
              <a:t>54</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065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56973DE-FA4E-4C89-98B6-815436E54551}" type="slidenum">
              <a:rPr lang="en-US" altLang="zh-CN" sz="1200" smtClean="0">
                <a:ea typeface="华文细黑" panose="02010600040101010101" pitchFamily="2" charset="-122"/>
                <a:cs typeface="宋体" panose="02010600030101010101" pitchFamily="2" charset="-122"/>
              </a:rPr>
              <a:pPr>
                <a:spcBef>
                  <a:spcPct val="0"/>
                </a:spcBef>
              </a:pPr>
              <a:t>55</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085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2499ABF-C929-4D2C-9CB9-5AB6331B2233}" type="slidenum">
              <a:rPr lang="en-US" altLang="zh-CN" sz="1200" smtClean="0">
                <a:ea typeface="华文细黑" panose="02010600040101010101" pitchFamily="2" charset="-122"/>
                <a:cs typeface="宋体" panose="02010600030101010101" pitchFamily="2" charset="-122"/>
              </a:rPr>
              <a:pPr>
                <a:spcBef>
                  <a:spcPct val="0"/>
                </a:spcBef>
              </a:pPr>
              <a:t>56</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105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E18A366-BBD3-457B-B9F6-1DAE721E47DF}" type="slidenum">
              <a:rPr lang="en-US" altLang="zh-CN" sz="1200" smtClean="0">
                <a:ea typeface="华文细黑" panose="02010600040101010101" pitchFamily="2" charset="-122"/>
                <a:cs typeface="宋体" panose="02010600030101010101" pitchFamily="2" charset="-122"/>
              </a:rPr>
              <a:pPr>
                <a:spcBef>
                  <a:spcPct val="0"/>
                </a:spcBef>
              </a:pPr>
              <a:t>57</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126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ABBB8942-550D-4FF8-A5B5-D4D46D4E3882}" type="slidenum">
              <a:rPr lang="en-US" altLang="zh-CN" sz="1200" smtClean="0">
                <a:ea typeface="华文细黑" panose="02010600040101010101" pitchFamily="2" charset="-122"/>
                <a:cs typeface="宋体" panose="02010600030101010101" pitchFamily="2" charset="-122"/>
              </a:rPr>
              <a:pPr>
                <a:spcBef>
                  <a:spcPct val="0"/>
                </a:spcBef>
              </a:pPr>
              <a:t>58</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146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FFCC9D7C-52EF-485F-98C6-0DDDAE03D6D7}" type="slidenum">
              <a:rPr lang="en-US" altLang="zh-CN" sz="1200" smtClean="0">
                <a:ea typeface="华文细黑" panose="02010600040101010101" pitchFamily="2" charset="-122"/>
                <a:cs typeface="宋体" panose="02010600030101010101" pitchFamily="2" charset="-122"/>
              </a:rPr>
              <a:pPr>
                <a:spcBef>
                  <a:spcPct val="0"/>
                </a:spcBef>
              </a:pPr>
              <a:t>59</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167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E076938E-2F69-4F10-B7AB-589FC002FD23}" type="slidenum">
              <a:rPr lang="en-US" altLang="zh-CN" sz="1200" smtClean="0">
                <a:ea typeface="华文细黑" panose="02010600040101010101" pitchFamily="2" charset="-122"/>
                <a:cs typeface="宋体" panose="02010600030101010101" pitchFamily="2" charset="-122"/>
              </a:rPr>
              <a:pPr>
                <a:spcBef>
                  <a:spcPct val="0"/>
                </a:spcBef>
              </a:pPr>
              <a:t>60</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187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613A2B9-B152-46AE-81CC-05AE410361A8}" type="slidenum">
              <a:rPr lang="en-US" altLang="zh-CN" sz="1200" smtClean="0">
                <a:ea typeface="华文细黑" panose="02010600040101010101" pitchFamily="2" charset="-122"/>
                <a:cs typeface="宋体" panose="02010600030101010101" pitchFamily="2" charset="-122"/>
              </a:rPr>
              <a:pPr>
                <a:spcBef>
                  <a:spcPct val="0"/>
                </a:spcBef>
              </a:pPr>
              <a:t>61</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p:spPr>
      </p:sp>
      <p:sp>
        <p:nvSpPr>
          <p:cNvPr id="143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43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E702FDBC-E3BE-46D2-8DD1-9DFDEEBB3E56}" type="slidenum">
              <a:rPr lang="en-US" altLang="zh-CN" sz="1200" smtClean="0">
                <a:ea typeface="华文细黑" panose="02010600040101010101" pitchFamily="2" charset="-122"/>
                <a:cs typeface="宋体" panose="02010600030101010101" pitchFamily="2" charset="-122"/>
              </a:rPr>
              <a:pPr>
                <a:spcBef>
                  <a:spcPct val="0"/>
                </a:spcBef>
              </a:pPr>
              <a:t>6</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208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8F2F2123-1FFE-41C6-9B51-7AA0D04042A4}" type="slidenum">
              <a:rPr lang="en-US" altLang="zh-CN" sz="1200" smtClean="0">
                <a:ea typeface="华文细黑" panose="02010600040101010101" pitchFamily="2" charset="-122"/>
                <a:cs typeface="宋体" panose="02010600030101010101" pitchFamily="2" charset="-122"/>
              </a:rPr>
              <a:pPr>
                <a:spcBef>
                  <a:spcPct val="0"/>
                </a:spcBef>
              </a:pPr>
              <a:t>62</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228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3978984-B896-4B9B-849B-FF25688AFF57}" type="slidenum">
              <a:rPr lang="en-US" altLang="zh-CN" sz="1200" smtClean="0">
                <a:ea typeface="华文细黑" panose="02010600040101010101" pitchFamily="2" charset="-122"/>
                <a:cs typeface="宋体" panose="02010600030101010101" pitchFamily="2" charset="-122"/>
              </a:rPr>
              <a:pPr>
                <a:spcBef>
                  <a:spcPct val="0"/>
                </a:spcBef>
              </a:pPr>
              <a:t>63</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249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E8D4E2E5-D043-4A07-B582-3EA857F0E3B0}" type="slidenum">
              <a:rPr lang="en-US" altLang="zh-CN" sz="1200" smtClean="0">
                <a:ea typeface="华文细黑" panose="02010600040101010101" pitchFamily="2" charset="-122"/>
                <a:cs typeface="宋体" panose="02010600030101010101" pitchFamily="2" charset="-122"/>
              </a:rPr>
              <a:pPr>
                <a:spcBef>
                  <a:spcPct val="0"/>
                </a:spcBef>
              </a:pPr>
              <a:t>64</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p:spPr>
      </p:sp>
      <p:sp>
        <p:nvSpPr>
          <p:cNvPr id="1269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269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99B30354-1109-4959-A3E6-9938BD33A2C2}" type="slidenum">
              <a:rPr lang="en-US" altLang="zh-CN" sz="1200" smtClean="0">
                <a:ea typeface="华文细黑" panose="02010600040101010101" pitchFamily="2" charset="-122"/>
                <a:cs typeface="宋体" panose="02010600030101010101" pitchFamily="2" charset="-122"/>
              </a:rPr>
              <a:pPr>
                <a:spcBef>
                  <a:spcPct val="0"/>
                </a:spcBef>
              </a:pPr>
              <a:t>65</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290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57B597B-2CC1-4287-B42F-AB843C722018}" type="slidenum">
              <a:rPr lang="en-US" altLang="zh-CN" sz="1200" smtClean="0">
                <a:ea typeface="华文细黑" panose="02010600040101010101" pitchFamily="2" charset="-122"/>
                <a:cs typeface="宋体" panose="02010600030101010101" pitchFamily="2" charset="-122"/>
              </a:rPr>
              <a:pPr>
                <a:spcBef>
                  <a:spcPct val="0"/>
                </a:spcBef>
              </a:pPr>
              <a:t>66</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310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943D9C3-6722-49DD-9CD2-83EB556A0EB0}" type="slidenum">
              <a:rPr lang="en-US" altLang="zh-CN" sz="1200" smtClean="0">
                <a:ea typeface="华文细黑" panose="02010600040101010101" pitchFamily="2" charset="-122"/>
                <a:cs typeface="宋体" panose="02010600030101010101" pitchFamily="2" charset="-122"/>
              </a:rPr>
              <a:pPr>
                <a:spcBef>
                  <a:spcPct val="0"/>
                </a:spcBef>
              </a:pPr>
              <a:t>67</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ln/>
        </p:spPr>
      </p:sp>
      <p:sp>
        <p:nvSpPr>
          <p:cNvPr id="1351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35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C5CEF95-8E55-46BC-A349-692B7D51D151}" type="slidenum">
              <a:rPr lang="en-US" altLang="zh-CN" sz="1200" smtClean="0">
                <a:ea typeface="华文细黑" panose="02010600040101010101" pitchFamily="2" charset="-122"/>
                <a:cs typeface="宋体" panose="02010600030101010101" pitchFamily="2" charset="-122"/>
              </a:rPr>
              <a:pPr>
                <a:spcBef>
                  <a:spcPct val="0"/>
                </a:spcBef>
              </a:pPr>
              <a:t>68</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37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5597ECBC-4918-4C5F-A62A-07A6879835A7}" type="slidenum">
              <a:rPr lang="en-US" altLang="zh-CN" sz="1200" smtClean="0">
                <a:ea typeface="华文细黑" panose="02010600040101010101" pitchFamily="2" charset="-122"/>
                <a:cs typeface="宋体" panose="02010600030101010101" pitchFamily="2" charset="-122"/>
              </a:rPr>
              <a:pPr>
                <a:spcBef>
                  <a:spcPct val="0"/>
                </a:spcBef>
              </a:pPr>
              <a:t>69</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39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0B97AF5-E60D-4848-B04C-BCF47C22BF0D}" type="slidenum">
              <a:rPr lang="en-US" altLang="zh-CN" sz="1200" smtClean="0">
                <a:ea typeface="华文细黑" panose="02010600040101010101" pitchFamily="2" charset="-122"/>
                <a:cs typeface="宋体" panose="02010600030101010101" pitchFamily="2" charset="-122"/>
              </a:rPr>
              <a:pPr>
                <a:spcBef>
                  <a:spcPct val="0"/>
                </a:spcBef>
              </a:pPr>
              <a:t>70</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ln/>
        </p:spPr>
      </p:sp>
      <p:sp>
        <p:nvSpPr>
          <p:cNvPr id="1413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413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F8022B6B-F7D1-4A88-8979-6CA2D6D0CBD2}" type="slidenum">
              <a:rPr lang="en-US" altLang="zh-CN" sz="1200" smtClean="0">
                <a:ea typeface="华文细黑" panose="02010600040101010101" pitchFamily="2" charset="-122"/>
                <a:cs typeface="宋体" panose="02010600030101010101" pitchFamily="2" charset="-122"/>
              </a:rPr>
              <a:pPr>
                <a:spcBef>
                  <a:spcPct val="0"/>
                </a:spcBef>
              </a:pPr>
              <a:t>71</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63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FDA05B0-8A31-4302-AA28-62661816BFAD}" type="slidenum">
              <a:rPr lang="en-US" altLang="zh-CN" sz="1200" smtClean="0">
                <a:ea typeface="华文细黑" panose="02010600040101010101" pitchFamily="2" charset="-122"/>
                <a:cs typeface="宋体" panose="02010600030101010101" pitchFamily="2" charset="-122"/>
              </a:rPr>
              <a:pPr>
                <a:spcBef>
                  <a:spcPct val="0"/>
                </a:spcBef>
              </a:pPr>
              <a:t>7</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43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A2A4A7FB-F405-4CFC-A744-D61398C9CCB1}" type="slidenum">
              <a:rPr lang="en-US" altLang="zh-CN" sz="1200" smtClean="0">
                <a:ea typeface="华文细黑" panose="02010600040101010101" pitchFamily="2" charset="-122"/>
                <a:cs typeface="宋体" panose="02010600030101010101" pitchFamily="2" charset="-122"/>
              </a:rPr>
              <a:pPr>
                <a:spcBef>
                  <a:spcPct val="0"/>
                </a:spcBef>
              </a:pPr>
              <a:t>72</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a:ln/>
        </p:spPr>
      </p:sp>
      <p:sp>
        <p:nvSpPr>
          <p:cNvPr id="145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45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392458DD-7576-437D-853F-5740B7AD50D2}" type="slidenum">
              <a:rPr lang="en-US" altLang="zh-CN" sz="1200" smtClean="0">
                <a:ea typeface="华文细黑" panose="02010600040101010101" pitchFamily="2" charset="-122"/>
                <a:cs typeface="宋体" panose="02010600030101010101" pitchFamily="2" charset="-122"/>
              </a:rPr>
              <a:pPr>
                <a:spcBef>
                  <a:spcPct val="0"/>
                </a:spcBef>
              </a:pPr>
              <a:t>73</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474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1AB19CB-72FF-4680-ABC1-F2D99072748A}" type="slidenum">
              <a:rPr lang="en-US" altLang="zh-CN" sz="1200" smtClean="0">
                <a:ea typeface="华文细黑" panose="02010600040101010101" pitchFamily="2" charset="-122"/>
                <a:cs typeface="宋体" panose="02010600030101010101" pitchFamily="2" charset="-122"/>
              </a:rPr>
              <a:pPr>
                <a:spcBef>
                  <a:spcPct val="0"/>
                </a:spcBef>
              </a:pPr>
              <a:t>74</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49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A256F8C-86CD-41C9-8538-2ED2F21AD5E3}" type="slidenum">
              <a:rPr lang="en-US" altLang="zh-CN" sz="1200" smtClean="0">
                <a:ea typeface="华文细黑" panose="02010600040101010101" pitchFamily="2" charset="-122"/>
                <a:cs typeface="宋体" panose="02010600030101010101" pitchFamily="2" charset="-122"/>
              </a:rPr>
              <a:pPr>
                <a:spcBef>
                  <a:spcPct val="0"/>
                </a:spcBef>
              </a:pPr>
              <a:t>75</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51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55828480-11A3-489F-BA2C-4DFC1D8520FC}" type="slidenum">
              <a:rPr lang="en-US" altLang="zh-CN" sz="1200" smtClean="0">
                <a:ea typeface="华文细黑" panose="02010600040101010101" pitchFamily="2" charset="-122"/>
                <a:cs typeface="宋体" panose="02010600030101010101" pitchFamily="2" charset="-122"/>
              </a:rPr>
              <a:pPr>
                <a:spcBef>
                  <a:spcPct val="0"/>
                </a:spcBef>
              </a:pPr>
              <a:t>76</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536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310EE4B8-7B03-4FD4-8B55-9EC233C92561}" type="slidenum">
              <a:rPr lang="en-US" altLang="zh-CN" sz="1200" smtClean="0">
                <a:ea typeface="华文细黑" panose="02010600040101010101" pitchFamily="2" charset="-122"/>
                <a:cs typeface="宋体" panose="02010600030101010101" pitchFamily="2" charset="-122"/>
              </a:rPr>
              <a:pPr>
                <a:spcBef>
                  <a:spcPct val="0"/>
                </a:spcBef>
              </a:pPr>
              <a:t>77</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ln/>
        </p:spPr>
      </p:sp>
      <p:sp>
        <p:nvSpPr>
          <p:cNvPr id="1556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556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F069557F-E799-4AE8-8C07-35CD8FCAF89A}" type="slidenum">
              <a:rPr lang="en-US" altLang="zh-CN" sz="1200" smtClean="0">
                <a:ea typeface="华文细黑" panose="02010600040101010101" pitchFamily="2" charset="-122"/>
                <a:cs typeface="宋体" panose="02010600030101010101" pitchFamily="2" charset="-122"/>
              </a:rPr>
              <a:pPr>
                <a:spcBef>
                  <a:spcPct val="0"/>
                </a:spcBef>
              </a:pPr>
              <a:t>78</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577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F44E57A2-31E6-4202-80CE-15214D80C579}" type="slidenum">
              <a:rPr lang="en-US" altLang="zh-CN" sz="1200" smtClean="0">
                <a:ea typeface="华文细黑" panose="02010600040101010101" pitchFamily="2" charset="-122"/>
                <a:cs typeface="宋体" panose="02010600030101010101" pitchFamily="2" charset="-122"/>
              </a:rPr>
              <a:pPr>
                <a:spcBef>
                  <a:spcPct val="0"/>
                </a:spcBef>
              </a:pPr>
              <a:t>79</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597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83DF9C7-09D2-48B6-9B87-A022E48954DF}" type="slidenum">
              <a:rPr lang="en-US" altLang="zh-CN" sz="1200" smtClean="0">
                <a:ea typeface="华文细黑" panose="02010600040101010101" pitchFamily="2" charset="-122"/>
                <a:cs typeface="宋体" panose="02010600030101010101" pitchFamily="2" charset="-122"/>
              </a:rPr>
              <a:pPr>
                <a:spcBef>
                  <a:spcPct val="0"/>
                </a:spcBef>
              </a:pPr>
              <a:t>80</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617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01A8922-F36C-4313-909B-2115999D1FE4}" type="slidenum">
              <a:rPr lang="en-US" altLang="zh-CN" sz="1200" smtClean="0">
                <a:ea typeface="华文细黑" panose="02010600040101010101" pitchFamily="2" charset="-122"/>
                <a:cs typeface="宋体" panose="02010600030101010101" pitchFamily="2" charset="-122"/>
              </a:rPr>
              <a:pPr>
                <a:spcBef>
                  <a:spcPct val="0"/>
                </a:spcBef>
              </a:pPr>
              <a:t>81</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84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4874A8C-ADA6-4FA9-A6F4-EDD84B065059}" type="slidenum">
              <a:rPr lang="en-US" altLang="zh-CN" sz="1200" smtClean="0">
                <a:ea typeface="华文细黑" panose="02010600040101010101" pitchFamily="2" charset="-122"/>
                <a:cs typeface="宋体" panose="02010600030101010101" pitchFamily="2" charset="-122"/>
              </a:rPr>
              <a:pPr>
                <a:spcBef>
                  <a:spcPct val="0"/>
                </a:spcBef>
              </a:pPr>
              <a:t>8</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638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F940538-2CB8-43EC-89E8-9360E4922CF4}" type="slidenum">
              <a:rPr lang="en-US" altLang="zh-CN" sz="1200" smtClean="0">
                <a:ea typeface="华文细黑" panose="02010600040101010101" pitchFamily="2" charset="-122"/>
                <a:cs typeface="宋体" panose="02010600030101010101" pitchFamily="2" charset="-122"/>
              </a:rPr>
              <a:pPr>
                <a:spcBef>
                  <a:spcPct val="0"/>
                </a:spcBef>
              </a:pPr>
              <a:t>82</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658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6909CD5-07BA-4B66-A5FE-C47E559C88A3}" type="slidenum">
              <a:rPr lang="en-US" altLang="zh-CN" sz="1200" smtClean="0">
                <a:ea typeface="华文细黑" panose="02010600040101010101" pitchFamily="2" charset="-122"/>
                <a:cs typeface="宋体" panose="02010600030101010101" pitchFamily="2" charset="-122"/>
              </a:rPr>
              <a:pPr>
                <a:spcBef>
                  <a:spcPct val="0"/>
                </a:spcBef>
              </a:pPr>
              <a:t>83</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67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0AE1CC0-37F3-4EFC-8A7A-FDA2750F71A6}" type="slidenum">
              <a:rPr lang="en-US" altLang="zh-CN" sz="1200" smtClean="0">
                <a:ea typeface="华文细黑" panose="02010600040101010101" pitchFamily="2" charset="-122"/>
                <a:cs typeface="宋体" panose="02010600030101010101" pitchFamily="2" charset="-122"/>
              </a:rPr>
              <a:pPr>
                <a:spcBef>
                  <a:spcPct val="0"/>
                </a:spcBef>
              </a:pPr>
              <a:t>84</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69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90D8E45-EA18-4DF7-9AD8-A27EEC83E9FB}" type="slidenum">
              <a:rPr lang="en-US" altLang="zh-CN" sz="1200" smtClean="0">
                <a:ea typeface="华文细黑" panose="02010600040101010101" pitchFamily="2" charset="-122"/>
                <a:cs typeface="宋体" panose="02010600030101010101" pitchFamily="2" charset="-122"/>
              </a:rPr>
              <a:pPr>
                <a:spcBef>
                  <a:spcPct val="0"/>
                </a:spcBef>
              </a:pPr>
              <a:t>85</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720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882B25C5-88FE-4C6B-A7F3-1680A968632F}" type="slidenum">
              <a:rPr lang="en-US" altLang="zh-CN" sz="1200" smtClean="0">
                <a:ea typeface="华文细黑" panose="02010600040101010101" pitchFamily="2" charset="-122"/>
                <a:cs typeface="宋体" panose="02010600030101010101" pitchFamily="2" charset="-122"/>
              </a:rPr>
              <a:pPr>
                <a:spcBef>
                  <a:spcPct val="0"/>
                </a:spcBef>
              </a:pPr>
              <a:t>86</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a:ln/>
        </p:spPr>
      </p:sp>
      <p:sp>
        <p:nvSpPr>
          <p:cNvPr id="174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74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75220AA-451F-44BD-89B7-1D7258F0A687}" type="slidenum">
              <a:rPr lang="en-US" altLang="zh-CN" sz="1200" smtClean="0">
                <a:ea typeface="华文细黑" panose="02010600040101010101" pitchFamily="2" charset="-122"/>
                <a:cs typeface="宋体" panose="02010600030101010101" pitchFamily="2" charset="-122"/>
              </a:rPr>
              <a:pPr>
                <a:spcBef>
                  <a:spcPct val="0"/>
                </a:spcBef>
              </a:pPr>
              <a:t>87</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761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976D44C9-23DA-4976-B808-7FB763224948}" type="slidenum">
              <a:rPr lang="en-US" altLang="zh-CN" sz="1200" smtClean="0">
                <a:ea typeface="华文细黑" panose="02010600040101010101" pitchFamily="2" charset="-122"/>
                <a:cs typeface="宋体" panose="02010600030101010101" pitchFamily="2" charset="-122"/>
              </a:rPr>
              <a:pPr>
                <a:spcBef>
                  <a:spcPct val="0"/>
                </a:spcBef>
              </a:pPr>
              <a:t>88</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781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FC67CF10-910D-49DB-A944-6ABE9D838003}" type="slidenum">
              <a:rPr lang="en-US" altLang="zh-CN" sz="1200" smtClean="0">
                <a:ea typeface="华文细黑" panose="02010600040101010101" pitchFamily="2" charset="-122"/>
                <a:cs typeface="宋体" panose="02010600030101010101" pitchFamily="2" charset="-122"/>
              </a:rPr>
              <a:pPr>
                <a:spcBef>
                  <a:spcPct val="0"/>
                </a:spcBef>
              </a:pPr>
              <a:t>89</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a:ln/>
        </p:spPr>
      </p:sp>
      <p:sp>
        <p:nvSpPr>
          <p:cNvPr id="180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80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FAE5E02-81E4-4116-9E0E-25B119E76A5C}" type="slidenum">
              <a:rPr lang="en-US" altLang="zh-CN" sz="1200" smtClean="0">
                <a:ea typeface="华文细黑" panose="02010600040101010101" pitchFamily="2" charset="-122"/>
                <a:cs typeface="宋体" panose="02010600030101010101" pitchFamily="2" charset="-122"/>
              </a:rPr>
              <a:pPr>
                <a:spcBef>
                  <a:spcPct val="0"/>
                </a:spcBef>
              </a:pPr>
              <a:t>90</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04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01B5691-1A16-4048-A94D-6CB4F7593842}" type="slidenum">
              <a:rPr lang="en-US" altLang="zh-CN" sz="1200" smtClean="0">
                <a:ea typeface="华文细黑" panose="02010600040101010101" pitchFamily="2" charset="-122"/>
                <a:cs typeface="宋体" panose="02010600030101010101" pitchFamily="2" charset="-122"/>
              </a:rPr>
              <a:pPr>
                <a:spcBef>
                  <a:spcPct val="0"/>
                </a:spcBef>
              </a:pPr>
              <a:t>9</a:t>
            </a:fld>
            <a:endParaRPr lang="en-US" altLang="zh-CN" sz="1200" smtClean="0">
              <a:ea typeface="华文细黑" panose="02010600040101010101" pitchFamily="2" charset="-122"/>
              <a:cs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813747"/>
      </p:ext>
    </p:extLst>
  </p:cSld>
  <p:clrMapOvr>
    <a:masterClrMapping/>
  </p:clrMapOvr>
  <p:transition spd="slow" advTm="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183986"/>
      </p:ext>
    </p:extLst>
  </p:cSld>
  <p:clrMapOvr>
    <a:masterClrMapping/>
  </p:clrMapOvr>
  <p:transition spd="slow" advTm="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372923"/>
      </p:ext>
    </p:extLst>
  </p:cSld>
  <p:clrMapOvr>
    <a:masterClrMapping/>
  </p:clrMapOvr>
  <p:transition spd="slow"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86987"/>
      </p:ext>
    </p:extLst>
  </p:cSld>
  <p:clrMapOvr>
    <a:masterClrMapping/>
  </p:clrMapOvr>
  <p:transition spd="slow" advTm="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072481"/>
      </p:ext>
    </p:extLst>
  </p:cSld>
  <p:clrMapOvr>
    <a:masterClrMapping/>
  </p:clrMapOvr>
  <p:transition spd="slow" advTm="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281573"/>
      </p:ext>
    </p:extLst>
  </p:cSld>
  <p:clrMapOvr>
    <a:masterClrMapping/>
  </p:clrMapOvr>
  <p:transition spd="slow" advTm="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4"/>
            <a:ext cx="5486400" cy="425055"/>
          </a:xfrm>
          <a:prstGeom prst="rect">
            <a:avLst/>
          </a:prstGeom>
        </p:spPr>
        <p:txBody>
          <a:bodyPr lIns="72545" tIns="36273" rIns="72545" bIns="36273" anchor="b"/>
          <a:lstStyle>
            <a:lvl1pPr algn="l">
              <a:defRPr sz="19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lIns="72545" tIns="36273" rIns="72545" bIns="36273"/>
          <a:lstStyle>
            <a:lvl1pPr marL="0" indent="0">
              <a:buNone/>
              <a:defRPr sz="2900"/>
            </a:lvl1pPr>
            <a:lvl2pPr marL="424041" indent="0">
              <a:buNone/>
              <a:defRPr sz="2600"/>
            </a:lvl2pPr>
            <a:lvl3pPr marL="848081" indent="0">
              <a:buNone/>
              <a:defRPr sz="2200"/>
            </a:lvl3pPr>
            <a:lvl4pPr marL="1272122" indent="0">
              <a:buNone/>
              <a:defRPr sz="1900"/>
            </a:lvl4pPr>
            <a:lvl5pPr marL="1696164" indent="0">
              <a:buNone/>
              <a:defRPr sz="1900"/>
            </a:lvl5pPr>
            <a:lvl6pPr marL="2120204" indent="0">
              <a:buNone/>
              <a:defRPr sz="1900"/>
            </a:lvl6pPr>
            <a:lvl7pPr marL="2544247" indent="0">
              <a:buNone/>
              <a:defRPr sz="1900"/>
            </a:lvl7pPr>
            <a:lvl8pPr marL="2968288" indent="0">
              <a:buNone/>
              <a:defRPr sz="1900"/>
            </a:lvl8pPr>
            <a:lvl9pPr marL="3392328" indent="0">
              <a:buNone/>
              <a:defRPr sz="1900"/>
            </a:lvl9pPr>
          </a:lstStyle>
          <a:p>
            <a:pPr lvl="0"/>
            <a:endParaRPr lang="zh-CN" altLang="en-US" noProof="0" smtClean="0"/>
          </a:p>
        </p:txBody>
      </p:sp>
      <p:sp>
        <p:nvSpPr>
          <p:cNvPr id="4" name="文本占位符 3"/>
          <p:cNvSpPr>
            <a:spLocks noGrp="1"/>
          </p:cNvSpPr>
          <p:nvPr>
            <p:ph type="body" sz="half" idx="2"/>
          </p:nvPr>
        </p:nvSpPr>
        <p:spPr>
          <a:xfrm>
            <a:off x="1792288" y="4025509"/>
            <a:ext cx="5486400" cy="603645"/>
          </a:xfrm>
          <a:prstGeom prst="rect">
            <a:avLst/>
          </a:prstGeom>
        </p:spPr>
        <p:txBody>
          <a:bodyPr lIns="72545" tIns="36273" rIns="72545" bIns="36273"/>
          <a:lstStyle>
            <a:lvl1pPr marL="0" indent="0">
              <a:buNone/>
              <a:defRPr sz="1300"/>
            </a:lvl1pPr>
            <a:lvl2pPr marL="424041" indent="0">
              <a:buNone/>
              <a:defRPr sz="1100"/>
            </a:lvl2pPr>
            <a:lvl3pPr marL="848081" indent="0">
              <a:buNone/>
              <a:defRPr sz="1000"/>
            </a:lvl3pPr>
            <a:lvl4pPr marL="1272122" indent="0">
              <a:buNone/>
              <a:defRPr sz="800"/>
            </a:lvl4pPr>
            <a:lvl5pPr marL="1696164" indent="0">
              <a:buNone/>
              <a:defRPr sz="800"/>
            </a:lvl5pPr>
            <a:lvl6pPr marL="2120204" indent="0">
              <a:buNone/>
              <a:defRPr sz="800"/>
            </a:lvl6pPr>
            <a:lvl7pPr marL="2544247" indent="0">
              <a:buNone/>
              <a:defRPr sz="800"/>
            </a:lvl7pPr>
            <a:lvl8pPr marL="2968288" indent="0">
              <a:buNone/>
              <a:defRPr sz="800"/>
            </a:lvl8pPr>
            <a:lvl9pPr marL="3392328" indent="0">
              <a:buNone/>
              <a:defRPr sz="800"/>
            </a:lvl9pPr>
          </a:lstStyle>
          <a:p>
            <a:pPr lvl="0"/>
            <a:r>
              <a:rPr lang="zh-CN" altLang="en-US" smtClean="0"/>
              <a:t>单击此处编辑母版文本样式</a:t>
            </a:r>
          </a:p>
        </p:txBody>
      </p:sp>
    </p:spTree>
    <p:extLst>
      <p:ext uri="{BB962C8B-B14F-4D97-AF65-F5344CB8AC3E}">
        <p14:creationId xmlns:p14="http://schemas.microsoft.com/office/powerpoint/2010/main" val="192646187"/>
      </p:ext>
    </p:extLst>
  </p:cSld>
  <p:clrMapOvr>
    <a:masterClrMapping/>
  </p:clrMapOvr>
  <p:transition spd="slow"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68671" y="87314"/>
            <a:ext cx="8206671" cy="486455"/>
          </a:xfrm>
          <a:prstGeom prst="rect">
            <a:avLst/>
          </a:prstGeom>
        </p:spPr>
        <p:txBody>
          <a:bodyPr lIns="72545" tIns="36273" rIns="72545" bIns="36273"/>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671" y="735920"/>
            <a:ext cx="8206671" cy="4029982"/>
          </a:xfrm>
          <a:prstGeom prst="rect">
            <a:avLst/>
          </a:prstGeom>
        </p:spPr>
        <p:txBody>
          <a:bodyPr vert="eaVert" lIns="72545" tIns="36273" rIns="72545" bIns="36273"/>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87363340"/>
      </p:ext>
    </p:extLst>
  </p:cSld>
  <p:clrMapOvr>
    <a:masterClrMapping/>
  </p:clrMapOvr>
  <p:transition spd="slow"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86922"/>
            <a:ext cx="2051050" cy="4679156"/>
          </a:xfrm>
          <a:prstGeom prst="rect">
            <a:avLst/>
          </a:prstGeom>
        </p:spPr>
        <p:txBody>
          <a:bodyPr vert="eaVert" lIns="72545" tIns="36273" rIns="72545" bIns="36273"/>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8" y="86922"/>
            <a:ext cx="6003925" cy="4679156"/>
          </a:xfrm>
          <a:prstGeom prst="rect">
            <a:avLst/>
          </a:prstGeom>
        </p:spPr>
        <p:txBody>
          <a:bodyPr vert="eaVert" lIns="72545" tIns="36273" rIns="72545" bIns="36273"/>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02521453"/>
      </p:ext>
    </p:extLst>
  </p:cSld>
  <p:clrMapOvr>
    <a:masterClrMapping/>
  </p:clrMapOvr>
  <p:transition spd="slow" advTm="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174625" y="152400"/>
            <a:ext cx="373063" cy="373063"/>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userDrawn="1"/>
        </p:nvSpPr>
        <p:spPr>
          <a:xfrm>
            <a:off x="358775" y="352425"/>
            <a:ext cx="249238" cy="247650"/>
          </a:xfrm>
          <a:prstGeom prst="rect">
            <a:avLst/>
          </a:prstGeom>
          <a:solidFill>
            <a:srgbClr val="FFAF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028" name="直接连接符 46"/>
          <p:cNvCxnSpPr>
            <a:cxnSpLocks noChangeShapeType="1"/>
          </p:cNvCxnSpPr>
          <p:nvPr userDrawn="1"/>
        </p:nvCxnSpPr>
        <p:spPr bwMode="auto">
          <a:xfrm flipH="1">
            <a:off x="641350" y="771525"/>
            <a:ext cx="8351838" cy="0"/>
          </a:xfrm>
          <a:prstGeom prst="line">
            <a:avLst/>
          </a:prstGeom>
          <a:noFill/>
          <a:ln w="15875">
            <a:solidFill>
              <a:srgbClr val="C00000"/>
            </a:solidFill>
            <a:prstDash val="dash"/>
            <a:round/>
            <a:headEnd/>
            <a:tailEnd/>
          </a:ln>
          <a:extLst>
            <a:ext uri="{909E8E84-426E-40DD-AFC4-6F175D3DCCD1}">
              <a14:hiddenFill xmlns:a14="http://schemas.microsoft.com/office/drawing/2010/main">
                <a:noFill/>
              </a14:hiddenFill>
            </a:ext>
          </a:extLst>
        </p:spPr>
      </p:cxnSp>
      <p:pic>
        <p:nvPicPr>
          <p:cNvPr id="8" name="图片 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084168" y="47024"/>
            <a:ext cx="2664296" cy="724501"/>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transition spd="slow" advTm="0">
    <p:fade/>
  </p:transition>
  <p:timing>
    <p:tnLst>
      <p:par>
        <p:cTn id="1" dur="indefinite" restart="never" nodeType="tmRoot"/>
      </p:par>
    </p:tnLst>
  </p:timing>
  <p:txStyles>
    <p:title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p:titleStyle>
    <p:body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p:bodyStyle>
    <p:otherStyle>
      <a:defPPr>
        <a:defRPr lang="zh-CN"/>
      </a:defPPr>
      <a:lvl1pPr marL="0" algn="l" defTabSz="848081" rtl="0" eaLnBrk="1" latinLnBrk="0" hangingPunct="1">
        <a:defRPr sz="1700" kern="1200">
          <a:solidFill>
            <a:schemeClr val="tx1"/>
          </a:solidFill>
          <a:latin typeface="+mn-lt"/>
          <a:ea typeface="+mn-ea"/>
          <a:cs typeface="+mn-cs"/>
        </a:defRPr>
      </a:lvl1pPr>
      <a:lvl2pPr marL="424041" algn="l" defTabSz="848081" rtl="0" eaLnBrk="1" latinLnBrk="0" hangingPunct="1">
        <a:defRPr sz="1700" kern="1200">
          <a:solidFill>
            <a:schemeClr val="tx1"/>
          </a:solidFill>
          <a:latin typeface="+mn-lt"/>
          <a:ea typeface="+mn-ea"/>
          <a:cs typeface="+mn-cs"/>
        </a:defRPr>
      </a:lvl2pPr>
      <a:lvl3pPr marL="848081" algn="l" defTabSz="848081" rtl="0" eaLnBrk="1" latinLnBrk="0" hangingPunct="1">
        <a:defRPr sz="1700" kern="1200">
          <a:solidFill>
            <a:schemeClr val="tx1"/>
          </a:solidFill>
          <a:latin typeface="+mn-lt"/>
          <a:ea typeface="+mn-ea"/>
          <a:cs typeface="+mn-cs"/>
        </a:defRPr>
      </a:lvl3pPr>
      <a:lvl4pPr marL="1272122" algn="l" defTabSz="848081" rtl="0" eaLnBrk="1" latinLnBrk="0" hangingPunct="1">
        <a:defRPr sz="1700" kern="1200">
          <a:solidFill>
            <a:schemeClr val="tx1"/>
          </a:solidFill>
          <a:latin typeface="+mn-lt"/>
          <a:ea typeface="+mn-ea"/>
          <a:cs typeface="+mn-cs"/>
        </a:defRPr>
      </a:lvl4pPr>
      <a:lvl5pPr marL="1696164" algn="l" defTabSz="848081" rtl="0" eaLnBrk="1" latinLnBrk="0" hangingPunct="1">
        <a:defRPr sz="1700" kern="1200">
          <a:solidFill>
            <a:schemeClr val="tx1"/>
          </a:solidFill>
          <a:latin typeface="+mn-lt"/>
          <a:ea typeface="+mn-ea"/>
          <a:cs typeface="+mn-cs"/>
        </a:defRPr>
      </a:lvl5pPr>
      <a:lvl6pPr marL="2120204" algn="l" defTabSz="848081" rtl="0" eaLnBrk="1" latinLnBrk="0" hangingPunct="1">
        <a:defRPr sz="1700" kern="1200">
          <a:solidFill>
            <a:schemeClr val="tx1"/>
          </a:solidFill>
          <a:latin typeface="+mn-lt"/>
          <a:ea typeface="+mn-ea"/>
          <a:cs typeface="+mn-cs"/>
        </a:defRPr>
      </a:lvl6pPr>
      <a:lvl7pPr marL="2544247" algn="l" defTabSz="848081" rtl="0" eaLnBrk="1" latinLnBrk="0" hangingPunct="1">
        <a:defRPr sz="1700" kern="1200">
          <a:solidFill>
            <a:schemeClr val="tx1"/>
          </a:solidFill>
          <a:latin typeface="+mn-lt"/>
          <a:ea typeface="+mn-ea"/>
          <a:cs typeface="+mn-cs"/>
        </a:defRPr>
      </a:lvl7pPr>
      <a:lvl8pPr marL="2968288" algn="l" defTabSz="848081" rtl="0" eaLnBrk="1" latinLnBrk="0" hangingPunct="1">
        <a:defRPr sz="1700" kern="1200">
          <a:solidFill>
            <a:schemeClr val="tx1"/>
          </a:solidFill>
          <a:latin typeface="+mn-lt"/>
          <a:ea typeface="+mn-ea"/>
          <a:cs typeface="+mn-cs"/>
        </a:defRPr>
      </a:lvl8pPr>
      <a:lvl9pPr marL="3392328" algn="l" defTabSz="848081"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hyperlink" Target="http://zh.wikipedia.org/wiki/Image:Kwm_Atombindung.jp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hyperlink" Target="http://upload.wikimedia.org/wikipedia/commons/6/65/Delta-bond-formation-2D.png" TargetMode="External"/><Relationship Id="rId5" Type="http://schemas.openxmlformats.org/officeDocument/2006/relationships/image" Target="../media/image25.png"/><Relationship Id="rId4" Type="http://schemas.openxmlformats.org/officeDocument/2006/relationships/hyperlink" Target="http://upload.wikimedia.org/wikipedia/commons/a/aa/D-d-delta-MO-solid-3D-balls.pn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2.emf"/><Relationship Id="rId5" Type="http://schemas.openxmlformats.org/officeDocument/2006/relationships/image" Target="../media/image31.jpe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5.emf"/><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5.wmf"/><Relationship Id="rId5" Type="http://schemas.openxmlformats.org/officeDocument/2006/relationships/oleObject" Target="../embeddings/oleObject2.bin"/><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57.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notesSlide" Target="../notesSlides/notesSlide84.xml"/><Relationship Id="rId7" Type="http://schemas.openxmlformats.org/officeDocument/2006/relationships/image" Target="../media/image91.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90.wmf"/><Relationship Id="rId10" Type="http://schemas.openxmlformats.org/officeDocument/2006/relationships/image" Target="../media/image94.jpeg"/><Relationship Id="rId4" Type="http://schemas.openxmlformats.org/officeDocument/2006/relationships/oleObject" Target="../embeddings/oleObject4.bin"/><Relationship Id="rId9" Type="http://schemas.openxmlformats.org/officeDocument/2006/relationships/image" Target="../media/image93.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back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713" y="2524125"/>
            <a:ext cx="2808287"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Armik-Red Roses.mp3">
            <a:hlinkClick r:id="" action="ppaction://media"/>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7143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38"/>
          <p:cNvSpPr txBox="1">
            <a:spLocks noChangeArrowheads="1"/>
          </p:cNvSpPr>
          <p:nvPr/>
        </p:nvSpPr>
        <p:spPr bwMode="auto">
          <a:xfrm>
            <a:off x="1042988" y="1635125"/>
            <a:ext cx="6029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gn="r"/>
            <a:r>
              <a:rPr lang="zh-CN" altLang="en-US" sz="6000">
                <a:solidFill>
                  <a:srgbClr val="0000CC"/>
                </a:solidFill>
                <a:latin typeface="微软雅黑" panose="020B0503020204020204" pitchFamily="34" charset="-122"/>
                <a:ea typeface="微软雅黑" panose="020B0503020204020204" pitchFamily="34" charset="-122"/>
              </a:rPr>
              <a:t>第二章  分子结构</a:t>
            </a:r>
          </a:p>
        </p:txBody>
      </p:sp>
      <p:sp>
        <p:nvSpPr>
          <p:cNvPr id="2" name="文本框 1"/>
          <p:cNvSpPr txBox="1"/>
          <p:nvPr/>
        </p:nvSpPr>
        <p:spPr>
          <a:xfrm>
            <a:off x="971550" y="233363"/>
            <a:ext cx="2160588" cy="460375"/>
          </a:xfrm>
          <a:prstGeom prst="rect">
            <a:avLst/>
          </a:prstGeom>
          <a:noFill/>
        </p:spPr>
        <p:txBody>
          <a:bodyPr>
            <a:spAutoFit/>
          </a:bodyPr>
          <a:lstStyle/>
          <a:p>
            <a:pPr>
              <a:defRPr/>
            </a:pPr>
            <a:r>
              <a:rPr lang="zh-CN" altLang="en-US" sz="2400" dirty="0">
                <a:solidFill>
                  <a:srgbClr val="FF0000"/>
                </a:solidFill>
                <a:latin typeface="+mn-ea"/>
                <a:ea typeface="+mn-ea"/>
              </a:rPr>
              <a:t>参考学时：</a:t>
            </a:r>
            <a:r>
              <a:rPr lang="en-US" altLang="zh-CN" sz="2400" dirty="0">
                <a:solidFill>
                  <a:srgbClr val="FF0000"/>
                </a:solidFill>
                <a:latin typeface="+mn-ea"/>
                <a:ea typeface="+mn-ea"/>
              </a:rPr>
              <a:t>4</a:t>
            </a:r>
            <a:endParaRPr lang="zh-CN" altLang="en-US" sz="2400" dirty="0">
              <a:solidFill>
                <a:srgbClr val="FF0000"/>
              </a:solidFill>
              <a:latin typeface="+mn-ea"/>
              <a:ea typeface="+mn-ea"/>
            </a:endParaRPr>
          </a:p>
        </p:txBody>
      </p:sp>
    </p:spTree>
  </p:cSld>
  <p:clrMapOvr>
    <a:masterClrMapping/>
  </p:clrMapOvr>
  <p:transition spd="slow" advTm="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2.1.1 </a:t>
            </a:r>
            <a:r>
              <a:rPr lang="zh-CN" altLang="en-US" sz="2800">
                <a:latin typeface="微软雅黑" panose="020B0503020204020204" pitchFamily="34" charset="-122"/>
                <a:ea typeface="微软雅黑" panose="020B0503020204020204" pitchFamily="34" charset="-122"/>
              </a:rPr>
              <a:t>离子键的形成和特点</a:t>
            </a:r>
          </a:p>
        </p:txBody>
      </p:sp>
      <p:sp>
        <p:nvSpPr>
          <p:cNvPr id="5" name="文本框 4"/>
          <p:cNvSpPr txBox="1"/>
          <p:nvPr/>
        </p:nvSpPr>
        <p:spPr>
          <a:xfrm>
            <a:off x="1116013"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离子的类型</a:t>
            </a:r>
          </a:p>
        </p:txBody>
      </p:sp>
      <p:sp>
        <p:nvSpPr>
          <p:cNvPr id="9" name="Rectangle 2"/>
          <p:cNvSpPr txBox="1">
            <a:spLocks noChangeArrowheads="1"/>
          </p:cNvSpPr>
          <p:nvPr/>
        </p:nvSpPr>
        <p:spPr>
          <a:xfrm>
            <a:off x="1403350" y="1276350"/>
            <a:ext cx="5168900" cy="180022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defRPr/>
            </a:pPr>
            <a:r>
              <a:rPr lang="zh-CN" altLang="en-US" sz="2000" kern="0" dirty="0" smtClean="0">
                <a:solidFill>
                  <a:srgbClr val="0000CC"/>
                </a:solidFill>
                <a:latin typeface="Times New Roman" panose="02020603050405020304" pitchFamily="18" charset="0"/>
                <a:cs typeface="Times New Roman" panose="02020603050405020304" pitchFamily="18" charset="0"/>
                <a:sym typeface="cajcd fnta1"/>
              </a:rPr>
              <a:t> 离子半径   </a:t>
            </a:r>
            <a:r>
              <a:rPr lang="en-US" altLang="zh-CN" sz="2000" kern="0" dirty="0" smtClean="0">
                <a:solidFill>
                  <a:srgbClr val="0000CC"/>
                </a:solidFill>
                <a:latin typeface="Times New Roman" panose="02020603050405020304" pitchFamily="18" charset="0"/>
                <a:cs typeface="Times New Roman" panose="02020603050405020304" pitchFamily="18" charset="0"/>
                <a:sym typeface="cajcd fnta1"/>
              </a:rPr>
              <a:t>d = r</a:t>
            </a:r>
            <a:r>
              <a:rPr lang="en-US" altLang="zh-CN" sz="2000" kern="0" baseline="-25000" dirty="0" smtClean="0">
                <a:solidFill>
                  <a:srgbClr val="0000CC"/>
                </a:solidFill>
                <a:latin typeface="Times New Roman" panose="02020603050405020304" pitchFamily="18" charset="0"/>
                <a:cs typeface="Times New Roman" panose="02020603050405020304" pitchFamily="18" charset="0"/>
                <a:sym typeface="cajcd fnta1"/>
              </a:rPr>
              <a:t>+</a:t>
            </a:r>
            <a:r>
              <a:rPr lang="en-US" altLang="zh-CN" sz="2000" kern="0" dirty="0" smtClean="0">
                <a:solidFill>
                  <a:srgbClr val="0000CC"/>
                </a:solidFill>
                <a:latin typeface="Times New Roman" panose="02020603050405020304" pitchFamily="18" charset="0"/>
                <a:cs typeface="Times New Roman" panose="02020603050405020304" pitchFamily="18" charset="0"/>
                <a:sym typeface="cajcd fnta1"/>
              </a:rPr>
              <a:t>+ r</a:t>
            </a:r>
            <a:r>
              <a:rPr lang="en-US" altLang="zh-CN" sz="2000" kern="0" baseline="-25000" dirty="0" smtClean="0">
                <a:solidFill>
                  <a:srgbClr val="0000CC"/>
                </a:solidFill>
                <a:latin typeface="Times New Roman" panose="02020603050405020304" pitchFamily="18" charset="0"/>
                <a:cs typeface="Times New Roman" panose="02020603050405020304" pitchFamily="18" charset="0"/>
                <a:sym typeface="cajcd fnta1"/>
              </a:rPr>
              <a:t>-</a:t>
            </a:r>
          </a:p>
          <a:p>
            <a:pPr>
              <a:defRPr/>
            </a:pPr>
            <a:r>
              <a:rPr lang="zh-CN" altLang="en-US" sz="2000" kern="0" dirty="0" smtClean="0">
                <a:solidFill>
                  <a:srgbClr val="0000CC"/>
                </a:solidFill>
                <a:latin typeface="Times New Roman" panose="02020603050405020304" pitchFamily="18" charset="0"/>
                <a:cs typeface="Times New Roman" panose="02020603050405020304" pitchFamily="18" charset="0"/>
                <a:sym typeface="cajcd fnta1"/>
              </a:rPr>
              <a:t> 离子电荷   得失电子数</a:t>
            </a:r>
          </a:p>
          <a:p>
            <a:pPr>
              <a:defRPr/>
            </a:pPr>
            <a:r>
              <a:rPr lang="zh-CN" altLang="en-US" sz="2000" kern="0" dirty="0" smtClean="0">
                <a:solidFill>
                  <a:srgbClr val="0000CC"/>
                </a:solidFill>
                <a:latin typeface="Times New Roman" panose="02020603050405020304" pitchFamily="18" charset="0"/>
                <a:cs typeface="Times New Roman" panose="02020603050405020304" pitchFamily="18" charset="0"/>
                <a:sym typeface="cajcd fnta1"/>
              </a:rPr>
              <a:t> 离子的电子构型</a:t>
            </a:r>
            <a:r>
              <a:rPr lang="zh-CN" altLang="en-US" sz="2000" kern="0" dirty="0" smtClean="0">
                <a:latin typeface="Times New Roman" panose="02020603050405020304" pitchFamily="18" charset="0"/>
                <a:cs typeface="Times New Roman" panose="02020603050405020304" pitchFamily="18" charset="0"/>
                <a:sym typeface="cajcd fnta1"/>
              </a:rPr>
              <a:t> </a:t>
            </a:r>
          </a:p>
          <a:p>
            <a:pPr marL="0" indent="0" eaLnBrk="1" hangingPunct="1">
              <a:buClr>
                <a:schemeClr val="hlink"/>
              </a:buClr>
              <a:buFont typeface="Wingdings" panose="05000000000000000000" pitchFamily="2" charset="2"/>
              <a:buNone/>
              <a:defRPr/>
            </a:pPr>
            <a:r>
              <a:rPr lang="zh-CN" altLang="en-US" sz="2000" kern="0" dirty="0"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cajcd fnta1"/>
              </a:rPr>
              <a:t>    阴离子构型： </a:t>
            </a:r>
            <a:r>
              <a:rPr lang="en-US" altLang="zh-CN" sz="2000" i="1" kern="0"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cajcd fnta1"/>
              </a:rPr>
              <a:t>ns</a:t>
            </a:r>
            <a:r>
              <a:rPr lang="en-US" altLang="zh-CN" sz="2000" i="1" kern="0" baseline="30000"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cajcd fnta1"/>
              </a:rPr>
              <a:t>2</a:t>
            </a:r>
            <a:r>
              <a:rPr lang="en-US" altLang="zh-CN" sz="2000" i="1" kern="0"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cajcd fnta1"/>
              </a:rPr>
              <a:t>np</a:t>
            </a:r>
            <a:r>
              <a:rPr lang="en-US" altLang="zh-CN" sz="2000" i="1" kern="0" baseline="30000"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cajcd fnta1"/>
              </a:rPr>
              <a:t>6</a:t>
            </a:r>
            <a:r>
              <a:rPr lang="en-US" altLang="zh-CN" sz="2000" kern="0"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cajcd fnta1"/>
              </a:rPr>
              <a:t>  </a:t>
            </a:r>
            <a:r>
              <a:rPr lang="en-US" altLang="zh-CN" sz="2000" kern="0" dirty="0"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cajcd fnta1"/>
              </a:rPr>
              <a:t>(H</a:t>
            </a:r>
            <a:r>
              <a:rPr lang="en-US" altLang="zh-CN" sz="2000" kern="0" baseline="30000" dirty="0"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cajcd fnta1"/>
              </a:rPr>
              <a:t>-</a:t>
            </a:r>
            <a:r>
              <a:rPr lang="en-US" altLang="zh-CN" sz="2000" kern="0" dirty="0"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cajcd fnta1"/>
              </a:rPr>
              <a:t>  1s</a:t>
            </a:r>
            <a:r>
              <a:rPr lang="en-US" altLang="zh-CN" sz="2000" kern="0" baseline="30000" dirty="0"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cajcd fnta1"/>
              </a:rPr>
              <a:t>2</a:t>
            </a:r>
            <a:r>
              <a:rPr lang="en-US" altLang="zh-CN" sz="2000" kern="0" dirty="0" smtClean="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cajcd fnta1"/>
              </a:rPr>
              <a:t>)</a:t>
            </a:r>
          </a:p>
        </p:txBody>
      </p:sp>
      <p:sp>
        <p:nvSpPr>
          <p:cNvPr id="2" name="矩形 1"/>
          <p:cNvSpPr/>
          <p:nvPr/>
        </p:nvSpPr>
        <p:spPr>
          <a:xfrm>
            <a:off x="1692275" y="3033713"/>
            <a:ext cx="3671888" cy="400050"/>
          </a:xfrm>
          <a:prstGeom prst="rect">
            <a:avLst/>
          </a:prstGeom>
        </p:spPr>
        <p:txBody>
          <a:bodyPr>
            <a:spAutoFit/>
          </a:bodyPr>
          <a:lstStyle/>
          <a:p>
            <a:pPr>
              <a:defRPr/>
            </a:pPr>
            <a:r>
              <a:rPr lang="zh-CN" altLang="en-US" sz="2000" kern="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sym typeface="cajcd fnta1"/>
              </a:rPr>
              <a:t>阳离子构型：</a:t>
            </a:r>
            <a:endParaRPr lang="zh-CN" altLang="en-US" sz="2000" kern="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p:txBody>
      </p:sp>
      <p:sp>
        <p:nvSpPr>
          <p:cNvPr id="6" name="Rectangle 2"/>
          <p:cNvSpPr txBox="1">
            <a:spLocks noChangeArrowheads="1"/>
          </p:cNvSpPr>
          <p:nvPr/>
        </p:nvSpPr>
        <p:spPr>
          <a:xfrm>
            <a:off x="3168650" y="3033713"/>
            <a:ext cx="4968875" cy="2284412"/>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indent="0">
              <a:buFont typeface="Wingdings" panose="05000000000000000000" pitchFamily="2" charset="2"/>
              <a:buNone/>
              <a:defRPr/>
            </a:pPr>
            <a:r>
              <a:rPr lang="en-US" altLang="zh-CN" sz="1800" kern="0" dirty="0" smtClean="0">
                <a:solidFill>
                  <a:srgbClr val="0000CC"/>
                </a:solidFill>
                <a:latin typeface="Times New Roman" panose="02020603050405020304" pitchFamily="18" charset="0"/>
                <a:cs typeface="Times New Roman" panose="02020603050405020304" pitchFamily="18" charset="0"/>
                <a:sym typeface="cajcd fnta1"/>
              </a:rPr>
              <a:t>2 </a:t>
            </a:r>
            <a:r>
              <a:rPr lang="zh-CN" altLang="en-US" sz="1800" kern="0" dirty="0" smtClean="0">
                <a:solidFill>
                  <a:srgbClr val="0000CC"/>
                </a:solidFill>
                <a:latin typeface="Times New Roman" panose="02020603050405020304" pitchFamily="18" charset="0"/>
                <a:cs typeface="Times New Roman" panose="02020603050405020304" pitchFamily="18" charset="0"/>
                <a:sym typeface="cajcd fnta1"/>
              </a:rPr>
              <a:t>电子构型     如：</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Li</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a:t>
            </a:r>
            <a:r>
              <a:rPr lang="zh-CN" altLang="en-US" sz="1800" kern="0" dirty="0" smtClean="0">
                <a:solidFill>
                  <a:srgbClr val="FF0000"/>
                </a:solidFill>
                <a:latin typeface="Times New Roman" panose="02020603050405020304" pitchFamily="18" charset="0"/>
                <a:cs typeface="Times New Roman" panose="02020603050405020304" pitchFamily="18" charset="0"/>
                <a:sym typeface="cajcd fnta1"/>
              </a:rPr>
              <a:t>、</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Be</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2+</a:t>
            </a:r>
          </a:p>
          <a:p>
            <a:pPr marL="0" indent="0">
              <a:buFont typeface="Wingdings" panose="05000000000000000000" pitchFamily="2" charset="2"/>
              <a:buNone/>
              <a:defRPr/>
            </a:pPr>
            <a:r>
              <a:rPr lang="en-US" altLang="zh-CN" sz="1800" kern="0" dirty="0" smtClean="0">
                <a:solidFill>
                  <a:srgbClr val="0000CC"/>
                </a:solidFill>
                <a:latin typeface="Times New Roman" panose="02020603050405020304" pitchFamily="18" charset="0"/>
                <a:cs typeface="Times New Roman" panose="02020603050405020304" pitchFamily="18" charset="0"/>
                <a:sym typeface="cajcd fnta1"/>
              </a:rPr>
              <a:t>8 </a:t>
            </a:r>
            <a:r>
              <a:rPr lang="zh-CN" altLang="en-US" sz="1800" kern="0" dirty="0" smtClean="0">
                <a:solidFill>
                  <a:srgbClr val="0000CC"/>
                </a:solidFill>
                <a:latin typeface="Times New Roman" panose="02020603050405020304" pitchFamily="18" charset="0"/>
                <a:cs typeface="Times New Roman" panose="02020603050405020304" pitchFamily="18" charset="0"/>
                <a:sym typeface="cajcd fnta1"/>
              </a:rPr>
              <a:t>电子构型     如：</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Na</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a:t>
            </a:r>
            <a:r>
              <a:rPr lang="zh-CN" altLang="en-US" sz="1800" kern="0" dirty="0" smtClean="0">
                <a:solidFill>
                  <a:srgbClr val="FF0000"/>
                </a:solidFill>
                <a:latin typeface="Times New Roman" panose="02020603050405020304" pitchFamily="18" charset="0"/>
                <a:cs typeface="Times New Roman" panose="02020603050405020304" pitchFamily="18" charset="0"/>
                <a:sym typeface="cajcd fnta1"/>
              </a:rPr>
              <a:t>、</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Mg</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2+    </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 </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Mg 3s</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2</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a:t>
            </a:r>
            <a:endParaRPr lang="en-US" altLang="zh-CN" sz="1800" kern="0" baseline="30000" dirty="0">
              <a:solidFill>
                <a:srgbClr val="FF0000"/>
              </a:solidFill>
              <a:latin typeface="Times New Roman" panose="02020603050405020304" pitchFamily="18" charset="0"/>
              <a:cs typeface="Times New Roman" panose="02020603050405020304" pitchFamily="18" charset="0"/>
              <a:sym typeface="cajcd fnta1"/>
            </a:endParaRPr>
          </a:p>
          <a:p>
            <a:pPr marL="0" indent="0">
              <a:buFont typeface="Wingdings" panose="05000000000000000000" pitchFamily="2" charset="2"/>
              <a:buNone/>
              <a:defRPr/>
            </a:pPr>
            <a:r>
              <a:rPr lang="en-US" altLang="zh-CN" sz="1800" kern="0" dirty="0" smtClean="0">
                <a:solidFill>
                  <a:srgbClr val="0000CC"/>
                </a:solidFill>
                <a:latin typeface="Times New Roman" panose="02020603050405020304" pitchFamily="18" charset="0"/>
                <a:cs typeface="Times New Roman" panose="02020603050405020304" pitchFamily="18" charset="0"/>
                <a:sym typeface="cajcd fnta1"/>
              </a:rPr>
              <a:t>18 </a:t>
            </a:r>
            <a:r>
              <a:rPr lang="zh-CN" altLang="en-US" sz="1800" kern="0" dirty="0" smtClean="0">
                <a:solidFill>
                  <a:srgbClr val="0000CC"/>
                </a:solidFill>
                <a:latin typeface="Times New Roman" panose="02020603050405020304" pitchFamily="18" charset="0"/>
                <a:cs typeface="Times New Roman" panose="02020603050405020304" pitchFamily="18" charset="0"/>
                <a:sym typeface="cajcd fnta1"/>
              </a:rPr>
              <a:t>电子构型   如：</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Zn</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2+</a:t>
            </a:r>
            <a:r>
              <a:rPr lang="zh-CN" altLang="en-US" sz="1800" kern="0" dirty="0" smtClean="0">
                <a:solidFill>
                  <a:srgbClr val="FF0000"/>
                </a:solidFill>
                <a:latin typeface="Times New Roman" panose="02020603050405020304" pitchFamily="18" charset="0"/>
                <a:cs typeface="Times New Roman" panose="02020603050405020304" pitchFamily="18" charset="0"/>
                <a:sym typeface="cajcd fnta1"/>
              </a:rPr>
              <a:t>、</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Sn</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4+    </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 </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Zn 3d</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10</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4s</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2</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a:t>
            </a:r>
            <a:endPar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endParaRPr>
          </a:p>
          <a:p>
            <a:pPr marL="0" indent="0">
              <a:buFont typeface="Wingdings" panose="05000000000000000000" pitchFamily="2" charset="2"/>
              <a:buNone/>
              <a:defRPr/>
            </a:pPr>
            <a:r>
              <a:rPr lang="en-US" altLang="zh-CN" sz="1800" kern="0" dirty="0" smtClean="0">
                <a:solidFill>
                  <a:srgbClr val="0000CC"/>
                </a:solidFill>
                <a:latin typeface="Times New Roman" panose="02020603050405020304" pitchFamily="18" charset="0"/>
                <a:cs typeface="Times New Roman" panose="02020603050405020304" pitchFamily="18" charset="0"/>
                <a:sym typeface="cajcd fnta1"/>
              </a:rPr>
              <a:t>18+2 </a:t>
            </a:r>
            <a:r>
              <a:rPr lang="zh-CN" altLang="en-US" sz="1800" kern="0" dirty="0" smtClean="0">
                <a:solidFill>
                  <a:srgbClr val="0000CC"/>
                </a:solidFill>
                <a:latin typeface="Times New Roman" panose="02020603050405020304" pitchFamily="18" charset="0"/>
                <a:cs typeface="Times New Roman" panose="02020603050405020304" pitchFamily="18" charset="0"/>
                <a:sym typeface="cajcd fnta1"/>
              </a:rPr>
              <a:t>电子构型     如：</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Sn</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2+             </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 </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Sn 5s</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2</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5p</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2</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a:t>
            </a:r>
            <a:endParaRPr lang="en-US" altLang="zh-CN" sz="1800" kern="0" baseline="30000" dirty="0" smtClean="0">
              <a:solidFill>
                <a:srgbClr val="FF0000"/>
              </a:solidFill>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r>
              <a:rPr lang="zh-CN" altLang="en-US" sz="1800" kern="0" dirty="0" smtClean="0">
                <a:solidFill>
                  <a:srgbClr val="0000CC"/>
                </a:solidFill>
                <a:latin typeface="Times New Roman" panose="02020603050405020304" pitchFamily="18" charset="0"/>
                <a:cs typeface="Times New Roman" panose="02020603050405020304" pitchFamily="18" charset="0"/>
                <a:sym typeface="cajcd fnta1"/>
              </a:rPr>
              <a:t>不规则电子构型   如：</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Fe</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2+             </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 </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Fe 3d</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6</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4s</a:t>
            </a:r>
            <a:r>
              <a:rPr lang="en-US" altLang="zh-CN" sz="1800" kern="0" baseline="30000" dirty="0" smtClean="0">
                <a:solidFill>
                  <a:srgbClr val="FF0000"/>
                </a:solidFill>
                <a:latin typeface="Times New Roman" panose="02020603050405020304" pitchFamily="18" charset="0"/>
                <a:cs typeface="Times New Roman" panose="02020603050405020304" pitchFamily="18" charset="0"/>
                <a:sym typeface="cajcd fnta1"/>
              </a:rPr>
              <a:t>2</a:t>
            </a:r>
            <a:r>
              <a:rPr lang="en-US" altLang="zh-CN" sz="1800" kern="0" dirty="0" smtClean="0">
                <a:solidFill>
                  <a:srgbClr val="FF0000"/>
                </a:solidFill>
                <a:latin typeface="Times New Roman" panose="02020603050405020304" pitchFamily="18" charset="0"/>
                <a:cs typeface="Times New Roman" panose="02020603050405020304" pitchFamily="18" charset="0"/>
                <a:sym typeface="cajcd fnta1"/>
              </a:rPr>
              <a:t>)</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dissolve">
                                      <p:cBhvr>
                                        <p:cTn id="17" dur="500"/>
                                        <p:tgtEl>
                                          <p:spTgt spid="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dissolve">
                                      <p:cBhvr>
                                        <p:cTn id="22" dur="500"/>
                                        <p:tgtEl>
                                          <p:spTgt spid="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2.1.2 </a:t>
            </a:r>
            <a:r>
              <a:rPr lang="zh-CN" altLang="en-US" sz="2800">
                <a:latin typeface="微软雅黑" panose="020B0503020204020204" pitchFamily="34" charset="-122"/>
                <a:ea typeface="微软雅黑" panose="020B0503020204020204" pitchFamily="34" charset="-122"/>
              </a:rPr>
              <a:t>离子键的强度</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晶格能</a:t>
            </a:r>
          </a:p>
        </p:txBody>
      </p:sp>
      <p:sp>
        <p:nvSpPr>
          <p:cNvPr id="10" name="Rectangle 2"/>
          <p:cNvSpPr txBox="1">
            <a:spLocks noChangeArrowheads="1"/>
          </p:cNvSpPr>
          <p:nvPr/>
        </p:nvSpPr>
        <p:spPr>
          <a:xfrm>
            <a:off x="1331913" y="987425"/>
            <a:ext cx="8064500" cy="938213"/>
          </a:xfrm>
          <a:prstGeom prst="rect">
            <a:avLst/>
          </a:prstGeom>
          <a:no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sz="2400" kern="0" dirty="0" smtClean="0">
                <a:solidFill>
                  <a:srgbClr val="0000CC"/>
                </a:solidFill>
                <a:latin typeface="+mn-ea"/>
                <a:ea typeface="+mn-ea"/>
              </a:rPr>
              <a:t>离子键的本质是正负电荷间的静电作用力。</a:t>
            </a:r>
          </a:p>
        </p:txBody>
      </p:sp>
      <p:sp>
        <p:nvSpPr>
          <p:cNvPr id="11" name="Rectangle 3"/>
          <p:cNvSpPr txBox="1">
            <a:spLocks noChangeArrowheads="1"/>
          </p:cNvSpPr>
          <p:nvPr/>
        </p:nvSpPr>
        <p:spPr>
          <a:xfrm>
            <a:off x="757238" y="2190750"/>
            <a:ext cx="7631186" cy="1223963"/>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457200" eaLnBrk="1" hangingPunct="1">
              <a:lnSpc>
                <a:spcPct val="130000"/>
              </a:lnSpc>
              <a:spcBef>
                <a:spcPct val="0"/>
              </a:spcBef>
              <a:buClrTx/>
              <a:buSzTx/>
              <a:buFont typeface="Wingdings" panose="05000000000000000000" pitchFamily="2" charset="2"/>
              <a:buNone/>
              <a:defRPr/>
            </a:pPr>
            <a:r>
              <a:rPr lang="zh-CN" altLang="en-US" sz="2000" kern="0" dirty="0" smtClean="0">
                <a:solidFill>
                  <a:srgbClr val="FF0000"/>
                </a:solidFill>
                <a:latin typeface="Times New Roman" panose="02020603050405020304" pitchFamily="18" charset="0"/>
                <a:cs typeface="Times New Roman" panose="02020603050405020304" pitchFamily="18" charset="0"/>
              </a:rPr>
              <a:t>在</a:t>
            </a:r>
            <a:r>
              <a:rPr lang="en-US" altLang="zh-CN" sz="2000" kern="0" dirty="0" smtClean="0">
                <a:solidFill>
                  <a:srgbClr val="FF0000"/>
                </a:solidFill>
                <a:latin typeface="Times New Roman" panose="02020603050405020304" pitchFamily="18" charset="0"/>
                <a:cs typeface="Times New Roman" panose="02020603050405020304" pitchFamily="18" charset="0"/>
              </a:rPr>
              <a:t>100.0kPa</a:t>
            </a:r>
            <a:r>
              <a:rPr lang="zh-CN" altLang="en-US" sz="2000" kern="0" dirty="0" smtClean="0">
                <a:solidFill>
                  <a:srgbClr val="FF0000"/>
                </a:solidFill>
                <a:latin typeface="Times New Roman" panose="02020603050405020304" pitchFamily="18" charset="0"/>
                <a:cs typeface="Times New Roman" panose="02020603050405020304" pitchFamily="18" charset="0"/>
              </a:rPr>
              <a:t>，</a:t>
            </a:r>
            <a:r>
              <a:rPr lang="en-US" altLang="zh-CN" sz="2000" kern="0" dirty="0" smtClean="0">
                <a:solidFill>
                  <a:srgbClr val="FF0000"/>
                </a:solidFill>
                <a:latin typeface="Times New Roman" panose="02020603050405020304" pitchFamily="18" charset="0"/>
                <a:cs typeface="Times New Roman" panose="02020603050405020304" pitchFamily="18" charset="0"/>
              </a:rPr>
              <a:t>298K</a:t>
            </a:r>
            <a:r>
              <a:rPr lang="zh-CN" altLang="en-US" sz="2000" kern="0" dirty="0" smtClean="0">
                <a:solidFill>
                  <a:srgbClr val="FF0000"/>
                </a:solidFill>
                <a:latin typeface="Times New Roman" panose="02020603050405020304" pitchFamily="18" charset="0"/>
                <a:cs typeface="Times New Roman" panose="02020603050405020304" pitchFamily="18" charset="0"/>
              </a:rPr>
              <a:t>下，由相互远离的气态正、负离子，结合成单位物质的量离子晶体时所放出的能量，称为该晶体的晶格能，用 </a:t>
            </a:r>
            <a:r>
              <a:rPr kumimoji="1" lang="en-US" altLang="en-US" sz="20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kJ</a:t>
            </a:r>
            <a:r>
              <a:rPr kumimoji="1" lang="en-US" altLang="zh-CN" sz="20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0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mol</a:t>
            </a:r>
            <a:r>
              <a:rPr kumimoji="1" lang="en-US" altLang="en-US" sz="2000" baseline="30000" dirty="0" smtClean="0">
                <a:solidFill>
                  <a:srgbClr val="FF0000"/>
                </a:solidFill>
                <a:latin typeface="Times New Roman" panose="02020603050405020304" pitchFamily="18" charset="0"/>
                <a:cs typeface="Times New Roman" panose="02020603050405020304" pitchFamily="18" charset="0"/>
                <a:sym typeface="Symbol" panose="05050102010706020507" pitchFamily="18" charset="2"/>
              </a:rPr>
              <a:t>-1</a:t>
            </a:r>
            <a:r>
              <a:rPr lang="zh-CN" altLang="en-US" sz="2000" kern="0" dirty="0" smtClean="0">
                <a:solidFill>
                  <a:srgbClr val="FF0000"/>
                </a:solidFill>
                <a:latin typeface="Times New Roman" panose="02020603050405020304" pitchFamily="18" charset="0"/>
                <a:cs typeface="Times New Roman" panose="02020603050405020304" pitchFamily="18" charset="0"/>
              </a:rPr>
              <a:t>表示。</a:t>
            </a:r>
          </a:p>
        </p:txBody>
      </p:sp>
      <p:sp>
        <p:nvSpPr>
          <p:cNvPr id="12" name="Rectangle 2"/>
          <p:cNvSpPr txBox="1">
            <a:spLocks noChangeArrowheads="1"/>
          </p:cNvSpPr>
          <p:nvPr/>
        </p:nvSpPr>
        <p:spPr>
          <a:xfrm>
            <a:off x="1331913" y="1598613"/>
            <a:ext cx="8064500" cy="938212"/>
          </a:xfrm>
          <a:prstGeom prst="rect">
            <a:avLst/>
          </a:prstGeom>
          <a:no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buFont typeface="Wingdings" pitchFamily="2" charset="2"/>
              <a:buNone/>
              <a:defRPr/>
            </a:pPr>
            <a:r>
              <a:rPr lang="zh-CN" altLang="en-US" sz="2400" kern="0" dirty="0" smtClean="0">
                <a:solidFill>
                  <a:srgbClr val="0000CC"/>
                </a:solidFill>
                <a:latin typeface="+mn-ea"/>
                <a:ea typeface="+mn-ea"/>
              </a:rPr>
              <a:t>离子键</a:t>
            </a:r>
            <a:r>
              <a:rPr lang="zh-CN" altLang="en-US" sz="2400" kern="0" dirty="0" smtClean="0">
                <a:solidFill>
                  <a:srgbClr val="0000CC"/>
                </a:solidFill>
                <a:latin typeface="Times New Roman" panose="02020603050405020304" pitchFamily="18" charset="0"/>
                <a:cs typeface="Times New Roman" panose="02020603050405020304" pitchFamily="18" charset="0"/>
              </a:rPr>
              <a:t>的强度常以晶格能来定量描述。</a:t>
            </a:r>
          </a:p>
        </p:txBody>
      </p:sp>
      <p:grpSp>
        <p:nvGrpSpPr>
          <p:cNvPr id="21510" name="组合 12"/>
          <p:cNvGrpSpPr>
            <a:grpSpLocks/>
          </p:cNvGrpSpPr>
          <p:nvPr/>
        </p:nvGrpSpPr>
        <p:grpSpPr bwMode="auto">
          <a:xfrm>
            <a:off x="1476375" y="3619500"/>
            <a:ext cx="6010275" cy="703263"/>
            <a:chOff x="395288" y="5118942"/>
            <a:chExt cx="6011043" cy="704028"/>
          </a:xfrm>
        </p:grpSpPr>
        <p:sp>
          <p:nvSpPr>
            <p:cNvPr id="21511" name="Text Box 10"/>
            <p:cNvSpPr txBox="1">
              <a:spLocks noChangeArrowheads="1"/>
            </p:cNvSpPr>
            <p:nvPr/>
          </p:nvSpPr>
          <p:spPr bwMode="auto">
            <a:xfrm>
              <a:off x="395288" y="5308600"/>
              <a:ext cx="47513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600">
                  <a:latin typeface="Times New Roman" panose="02020603050405020304" pitchFamily="18" charset="0"/>
                  <a:cs typeface="Times New Roman" panose="02020603050405020304" pitchFamily="18" charset="0"/>
                </a:rPr>
                <a:t>Na</a:t>
              </a:r>
              <a:r>
                <a:rPr lang="en-US" altLang="zh-CN" sz="2600" baseline="30000">
                  <a:latin typeface="Times New Roman" panose="02020603050405020304" pitchFamily="18" charset="0"/>
                  <a:cs typeface="Times New Roman" panose="02020603050405020304" pitchFamily="18" charset="0"/>
                </a:rPr>
                <a:t>+ </a:t>
              </a:r>
              <a:r>
                <a:rPr lang="en-US" altLang="zh-CN" sz="2600">
                  <a:latin typeface="Times New Roman" panose="02020603050405020304" pitchFamily="18" charset="0"/>
                  <a:cs typeface="Times New Roman" panose="02020603050405020304" pitchFamily="18" charset="0"/>
                </a:rPr>
                <a:t>(g)  +  Cl</a:t>
              </a:r>
              <a:r>
                <a:rPr lang="en-US" altLang="zh-CN" sz="2600" baseline="30000">
                  <a:latin typeface="Times New Roman" panose="02020603050405020304" pitchFamily="18" charset="0"/>
                  <a:cs typeface="Times New Roman" panose="02020603050405020304" pitchFamily="18" charset="0"/>
                </a:rPr>
                <a:t>- </a:t>
              </a:r>
              <a:r>
                <a:rPr lang="en-US" altLang="zh-CN" sz="2600">
                  <a:latin typeface="Times New Roman" panose="02020603050405020304" pitchFamily="18" charset="0"/>
                  <a:cs typeface="Times New Roman" panose="02020603050405020304" pitchFamily="18" charset="0"/>
                </a:rPr>
                <a:t>(g)  </a:t>
              </a:r>
            </a:p>
          </p:txBody>
        </p:sp>
        <p:sp>
          <p:nvSpPr>
            <p:cNvPr id="15" name="Line 11"/>
            <p:cNvSpPr>
              <a:spLocks noChangeShapeType="1"/>
            </p:cNvSpPr>
            <p:nvPr/>
          </p:nvSpPr>
          <p:spPr bwMode="auto">
            <a:xfrm>
              <a:off x="2843526" y="5595710"/>
              <a:ext cx="900228" cy="0"/>
            </a:xfrm>
            <a:prstGeom prst="line">
              <a:avLst/>
            </a:prstGeom>
            <a:ln>
              <a:headEnd/>
              <a:tailEnd type="stealth" w="lg" len="lg"/>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sz="2600">
                <a:latin typeface="Times New Roman" panose="02020603050405020304" pitchFamily="18" charset="0"/>
                <a:cs typeface="Times New Roman" panose="02020603050405020304" pitchFamily="18" charset="0"/>
              </a:endParaRPr>
            </a:p>
          </p:txBody>
        </p:sp>
        <p:sp>
          <p:nvSpPr>
            <p:cNvPr id="21513" name="Text Box 12"/>
            <p:cNvSpPr txBox="1">
              <a:spLocks noChangeArrowheads="1"/>
            </p:cNvSpPr>
            <p:nvPr/>
          </p:nvSpPr>
          <p:spPr bwMode="auto">
            <a:xfrm>
              <a:off x="3887019" y="5330527"/>
              <a:ext cx="251931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600">
                  <a:latin typeface="Times New Roman" panose="02020603050405020304" pitchFamily="18" charset="0"/>
                  <a:cs typeface="Times New Roman" panose="02020603050405020304" pitchFamily="18" charset="0"/>
                </a:rPr>
                <a:t>NaCl (cr)</a:t>
              </a:r>
            </a:p>
          </p:txBody>
        </p:sp>
        <p:sp>
          <p:nvSpPr>
            <p:cNvPr id="21514" name="Text Box 13"/>
            <p:cNvSpPr txBox="1">
              <a:spLocks noChangeArrowheads="1"/>
            </p:cNvSpPr>
            <p:nvPr/>
          </p:nvSpPr>
          <p:spPr bwMode="auto">
            <a:xfrm>
              <a:off x="3089818" y="5118942"/>
              <a:ext cx="4251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i="1">
                  <a:latin typeface="Times New Roman" panose="02020603050405020304" pitchFamily="18" charset="0"/>
                  <a:cs typeface="Times New Roman" panose="02020603050405020304" pitchFamily="18" charset="0"/>
                </a:rPr>
                <a:t>U</a:t>
              </a: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xEl>
                                              <p:charRg st="4294967295" end="4294967295"/>
                                            </p:txEl>
                                          </p:spTgt>
                                        </p:tgtEl>
                                        <p:attrNameLst>
                                          <p:attrName>style.visibility</p:attrName>
                                        </p:attrNameLst>
                                      </p:cBhvr>
                                      <p:to>
                                        <p:strVal val="visible"/>
                                      </p:to>
                                    </p:set>
                                    <p:animEffect transition="in" filter="dissolve">
                                      <p:cBhvr>
                                        <p:cTn id="7" dur="500"/>
                                        <p:tgtEl>
                                          <p:spTgt spid="10">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1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文本框 17"/>
          <p:cNvSpPr txBox="1"/>
          <p:nvPr/>
        </p:nvSpPr>
        <p:spPr>
          <a:xfrm>
            <a:off x="1116013" y="915988"/>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晶格能强弱的影响因素</a:t>
            </a:r>
          </a:p>
        </p:txBody>
      </p:sp>
      <p:sp>
        <p:nvSpPr>
          <p:cNvPr id="19" name="Rectangle 3"/>
          <p:cNvSpPr>
            <a:spLocks noChangeArrowheads="1"/>
          </p:cNvSpPr>
          <p:nvPr/>
        </p:nvSpPr>
        <p:spPr bwMode="auto">
          <a:xfrm>
            <a:off x="755650" y="915988"/>
            <a:ext cx="7643813" cy="3024187"/>
          </a:xfrm>
          <a:prstGeom prst="rect">
            <a:avLst/>
          </a:prstGeom>
          <a:noFill/>
          <a:ln w="9525">
            <a:noFill/>
            <a:miter lim="800000"/>
            <a:headEnd/>
            <a:tailEnd/>
          </a:ln>
        </p:spPr>
        <p:txBody>
          <a:bodyPr/>
          <a:lstStyle/>
          <a:p>
            <a:pPr marL="342900" indent="-342900">
              <a:lnSpc>
                <a:spcPct val="120000"/>
              </a:lnSpc>
              <a:spcBef>
                <a:spcPct val="20000"/>
              </a:spcBef>
              <a:buClr>
                <a:schemeClr val="bg2"/>
              </a:buClr>
              <a:buSzPct val="75000"/>
              <a:buFont typeface="Wingdings" pitchFamily="2" charset="2"/>
              <a:buNone/>
              <a:defRPr/>
            </a:pPr>
            <a:endParaRPr lang="en-US" altLang="zh-CN" sz="2400" dirty="0">
              <a:latin typeface="Times New Roman" panose="02020603050405020304" pitchFamily="18" charset="0"/>
              <a:ea typeface="+mn-ea"/>
              <a:cs typeface="Times New Roman" panose="02020603050405020304" pitchFamily="18" charset="0"/>
            </a:endParaRPr>
          </a:p>
          <a:p>
            <a:pPr marL="742950" lvl="1" indent="-285750">
              <a:lnSpc>
                <a:spcPct val="130000"/>
              </a:lnSpc>
              <a:spcBef>
                <a:spcPct val="20000"/>
              </a:spcBef>
              <a:buClr>
                <a:schemeClr val="accent2"/>
              </a:buClr>
              <a:buSzPct val="80000"/>
              <a:buFont typeface="Wingdings" pitchFamily="2" charset="2"/>
              <a:buChar char="¨"/>
              <a:defRPr/>
            </a:pPr>
            <a:r>
              <a:rPr lang="zh-CN" altLang="en-US" sz="2400" dirty="0">
                <a:solidFill>
                  <a:srgbClr val="0000CC"/>
                </a:solidFill>
                <a:latin typeface="Times New Roman" panose="02020603050405020304" pitchFamily="18" charset="0"/>
                <a:ea typeface="+mn-ea"/>
                <a:cs typeface="Times New Roman" panose="02020603050405020304" pitchFamily="18" charset="0"/>
              </a:rPr>
              <a:t>离子电荷</a:t>
            </a:r>
          </a:p>
          <a:p>
            <a:pPr marL="742950" lvl="1" indent="-285750">
              <a:lnSpc>
                <a:spcPct val="130000"/>
              </a:lnSpc>
              <a:spcBef>
                <a:spcPct val="20000"/>
              </a:spcBef>
              <a:buClr>
                <a:schemeClr val="accent2"/>
              </a:buClr>
              <a:buSzPct val="80000"/>
              <a:buFont typeface="Wingdings" pitchFamily="2" charset="2"/>
              <a:buNone/>
              <a:defRPr/>
            </a:pPr>
            <a:r>
              <a:rPr lang="zh-CN" altLang="en-US" sz="2000" dirty="0">
                <a:latin typeface="Times New Roman" panose="02020603050405020304" pitchFamily="18" charset="0"/>
                <a:ea typeface="+mn-ea"/>
                <a:cs typeface="Times New Roman" panose="02020603050405020304" pitchFamily="18" charset="0"/>
              </a:rPr>
              <a:t>     等于原子获得或失去电子数目</a:t>
            </a:r>
          </a:p>
          <a:p>
            <a:pPr marL="742950" lvl="1" indent="-285750">
              <a:lnSpc>
                <a:spcPct val="130000"/>
              </a:lnSpc>
              <a:spcBef>
                <a:spcPct val="20000"/>
              </a:spcBef>
              <a:buClr>
                <a:schemeClr val="accent2"/>
              </a:buClr>
              <a:buSzPct val="80000"/>
              <a:buFont typeface="Wingdings" pitchFamily="2" charset="2"/>
              <a:buChar char="¨"/>
              <a:defRPr/>
            </a:pPr>
            <a:r>
              <a:rPr lang="zh-CN" altLang="en-US" sz="2400" dirty="0">
                <a:solidFill>
                  <a:srgbClr val="0000CC"/>
                </a:solidFill>
                <a:latin typeface="Times New Roman" panose="02020603050405020304" pitchFamily="18" charset="0"/>
                <a:ea typeface="+mn-ea"/>
                <a:cs typeface="Times New Roman" panose="02020603050405020304" pitchFamily="18" charset="0"/>
              </a:rPr>
              <a:t>离子半径</a:t>
            </a:r>
          </a:p>
          <a:p>
            <a:pPr marL="742950" lvl="1" indent="-285750">
              <a:lnSpc>
                <a:spcPct val="130000"/>
              </a:lnSpc>
              <a:spcBef>
                <a:spcPct val="20000"/>
              </a:spcBef>
              <a:buClr>
                <a:schemeClr val="accent2"/>
              </a:buClr>
              <a:buSzPct val="80000"/>
              <a:buFont typeface="Wingdings" pitchFamily="2" charset="2"/>
              <a:buNone/>
              <a:defRPr/>
            </a:pPr>
            <a:r>
              <a:rPr lang="zh-CN" altLang="en-US" sz="2000" dirty="0">
                <a:latin typeface="Times New Roman" panose="02020603050405020304" pitchFamily="18" charset="0"/>
                <a:ea typeface="+mn-ea"/>
                <a:cs typeface="Times New Roman" panose="02020603050405020304" pitchFamily="18" charset="0"/>
              </a:rPr>
              <a:t>    晶体中正负离子相互接触，两者之间的平衡距离   看作离 子半径之和     </a:t>
            </a:r>
            <a:r>
              <a:rPr lang="en-US" altLang="zh-CN" sz="2400" i="1" dirty="0">
                <a:latin typeface="Times New Roman" panose="02020603050405020304" pitchFamily="18" charset="0"/>
                <a:ea typeface="+mn-ea"/>
                <a:cs typeface="Times New Roman" panose="02020603050405020304" pitchFamily="18" charset="0"/>
              </a:rPr>
              <a:t>d</a:t>
            </a:r>
            <a:r>
              <a:rPr lang="en-US" altLang="zh-CN" sz="2400" i="1" baseline="-25000" dirty="0">
                <a:latin typeface="Times New Roman" panose="02020603050405020304" pitchFamily="18" charset="0"/>
                <a:ea typeface="+mn-ea"/>
                <a:cs typeface="Times New Roman" panose="02020603050405020304" pitchFamily="18" charset="0"/>
              </a:rPr>
              <a:t>0 </a:t>
            </a:r>
            <a:r>
              <a:rPr lang="en-US" altLang="zh-CN" sz="2400" i="1" dirty="0">
                <a:latin typeface="Times New Roman" panose="02020603050405020304" pitchFamily="18" charset="0"/>
                <a:ea typeface="+mn-ea"/>
                <a:cs typeface="Times New Roman" panose="02020603050405020304" pitchFamily="18" charset="0"/>
              </a:rPr>
              <a:t>= r</a:t>
            </a:r>
            <a:r>
              <a:rPr lang="en-US" altLang="zh-CN" sz="2400" i="1" baseline="-25000" dirty="0">
                <a:latin typeface="Times New Roman" panose="02020603050405020304" pitchFamily="18" charset="0"/>
                <a:ea typeface="+mn-ea"/>
                <a:cs typeface="Times New Roman" panose="02020603050405020304" pitchFamily="18" charset="0"/>
              </a:rPr>
              <a:t>+</a:t>
            </a:r>
            <a:r>
              <a:rPr lang="en-US" altLang="zh-CN" sz="2400" i="1" dirty="0">
                <a:latin typeface="Times New Roman" panose="02020603050405020304" pitchFamily="18" charset="0"/>
                <a:ea typeface="+mn-ea"/>
                <a:cs typeface="Times New Roman" panose="02020603050405020304" pitchFamily="18" charset="0"/>
              </a:rPr>
              <a:t> +  r</a:t>
            </a:r>
            <a:r>
              <a:rPr lang="en-US" altLang="zh-CN" sz="2400" i="1" baseline="-25000" dirty="0">
                <a:latin typeface="Times New Roman" panose="02020603050405020304" pitchFamily="18" charset="0"/>
                <a:ea typeface="+mn-ea"/>
                <a:cs typeface="Times New Roman" panose="02020603050405020304" pitchFamily="18" charset="0"/>
              </a:rPr>
              <a:t>-</a:t>
            </a:r>
            <a:endParaRPr lang="en-US" altLang="zh-CN" sz="24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p:txBody>
      </p:sp>
      <p:sp>
        <p:nvSpPr>
          <p:cNvPr id="20" name="Rectangle 4"/>
          <p:cNvSpPr>
            <a:spLocks noChangeArrowheads="1"/>
          </p:cNvSpPr>
          <p:nvPr/>
        </p:nvSpPr>
        <p:spPr bwMode="auto">
          <a:xfrm>
            <a:off x="985838" y="3995738"/>
            <a:ext cx="7400925" cy="941387"/>
          </a:xfrm>
          <a:prstGeom prst="rect">
            <a:avLst/>
          </a:prstGeom>
          <a:noFill/>
          <a:ln w="9525">
            <a:noFill/>
            <a:miter lim="800000"/>
            <a:headEnd/>
            <a:tailEnd/>
          </a:ln>
        </p:spPr>
        <p:txBody>
          <a:bodyPr>
            <a:spAutoFit/>
          </a:bodyPr>
          <a:lstStyle/>
          <a:p>
            <a:pPr>
              <a:lnSpc>
                <a:spcPct val="120000"/>
              </a:lnSpc>
              <a:spcBef>
                <a:spcPts val="1200"/>
              </a:spcBef>
              <a:buClr>
                <a:schemeClr val="folHlink"/>
              </a:buClr>
              <a:buSzPct val="60000"/>
              <a:buFont typeface="Wingdings" pitchFamily="2" charset="2"/>
              <a:buNone/>
              <a:defRPr/>
            </a:pPr>
            <a:r>
              <a:rPr kumimoji="1" lang="en-US" altLang="zh-CN" sz="2400" dirty="0">
                <a:solidFill>
                  <a:srgbClr val="FF0000"/>
                </a:solidFill>
                <a:latin typeface="+mn-ea"/>
                <a:ea typeface="+mn-ea"/>
              </a:rPr>
              <a:t>     </a:t>
            </a:r>
            <a:r>
              <a:rPr kumimoji="1" lang="zh-CN" altLang="en-US" sz="2400" dirty="0">
                <a:solidFill>
                  <a:srgbClr val="FF0000"/>
                </a:solidFill>
                <a:latin typeface="+mn-ea"/>
                <a:ea typeface="+mn-ea"/>
              </a:rPr>
              <a:t>离子键的强度与离子的电荷成正比，与离子的半径成反比。</a:t>
            </a:r>
          </a:p>
        </p:txBody>
      </p:sp>
      <p:sp>
        <p:nvSpPr>
          <p:cNvPr id="23557"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2.1.2 </a:t>
            </a:r>
            <a:r>
              <a:rPr lang="zh-CN" altLang="en-US" sz="2800">
                <a:latin typeface="微软雅黑" panose="020B0503020204020204" pitchFamily="34" charset="-122"/>
                <a:ea typeface="微软雅黑" panose="020B0503020204020204" pitchFamily="34" charset="-122"/>
              </a:rPr>
              <a:t>离子键的强度</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晶格能</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 calcmode="lin" valueType="num">
                                      <p:cBhvr>
                                        <p:cTn id="7" dur="1000" fill="hold"/>
                                        <p:tgtEl>
                                          <p:spTgt spid="19">
                                            <p:txEl>
                                              <p:pRg st="1" end="1"/>
                                            </p:txEl>
                                          </p:spTgt>
                                        </p:tgtEl>
                                        <p:attrNameLst>
                                          <p:attrName>ppt_x</p:attrName>
                                        </p:attrNameLst>
                                      </p:cBhvr>
                                      <p:tavLst>
                                        <p:tav tm="0">
                                          <p:val>
                                            <p:strVal val="#ppt_x-.2"/>
                                          </p:val>
                                        </p:tav>
                                        <p:tav tm="100000">
                                          <p:val>
                                            <p:strVal val="#ppt_x"/>
                                          </p:val>
                                        </p:tav>
                                      </p:tavLst>
                                    </p:anim>
                                    <p:anim calcmode="lin" valueType="num">
                                      <p:cBhvr>
                                        <p:cTn id="8" dur="1000" fill="hold"/>
                                        <p:tgtEl>
                                          <p:spTgt spid="19">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9">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nodeType="clickEffect">
                                  <p:stCondLst>
                                    <p:cond delay="0"/>
                                  </p:stCondLst>
                                  <p:childTnLst>
                                    <p:set>
                                      <p:cBhvr>
                                        <p:cTn id="13" dur="1" fill="hold">
                                          <p:stCondLst>
                                            <p:cond delay="0"/>
                                          </p:stCondLst>
                                        </p:cTn>
                                        <p:tgtEl>
                                          <p:spTgt spid="19">
                                            <p:txEl>
                                              <p:pRg st="3" end="3"/>
                                            </p:txEl>
                                          </p:spTgt>
                                        </p:tgtEl>
                                        <p:attrNameLst>
                                          <p:attrName>style.visibility</p:attrName>
                                        </p:attrNameLst>
                                      </p:cBhvr>
                                      <p:to>
                                        <p:strVal val="visible"/>
                                      </p:to>
                                    </p:set>
                                    <p:anim calcmode="lin" valueType="num">
                                      <p:cBhvr>
                                        <p:cTn id="14" dur="1000" fill="hold"/>
                                        <p:tgtEl>
                                          <p:spTgt spid="19">
                                            <p:txEl>
                                              <p:pRg st="3" end="3"/>
                                            </p:txEl>
                                          </p:spTgt>
                                        </p:tgtEl>
                                        <p:attrNameLst>
                                          <p:attrName>ppt_x</p:attrName>
                                        </p:attrNameLst>
                                      </p:cBhvr>
                                      <p:tavLst>
                                        <p:tav tm="0">
                                          <p:val>
                                            <p:strVal val="#ppt_x-.2"/>
                                          </p:val>
                                        </p:tav>
                                        <p:tav tm="100000">
                                          <p:val>
                                            <p:strVal val="#ppt_x"/>
                                          </p:val>
                                        </p:tav>
                                      </p:tavLst>
                                    </p:anim>
                                    <p:anim calcmode="lin" valueType="num">
                                      <p:cBhvr>
                                        <p:cTn id="15" dur="1000" fill="hold"/>
                                        <p:tgtEl>
                                          <p:spTgt spid="19">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animEffect transition="in" filter="dissolve">
                                      <p:cBhvr>
                                        <p:cTn id="21" dur="500"/>
                                        <p:tgtEl>
                                          <p:spTgt spid="19">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9">
                                            <p:txEl>
                                              <p:pRg st="4" end="4"/>
                                            </p:txEl>
                                          </p:spTgt>
                                        </p:tgtEl>
                                        <p:attrNameLst>
                                          <p:attrName>style.visibility</p:attrName>
                                        </p:attrNameLst>
                                      </p:cBhvr>
                                      <p:to>
                                        <p:strVal val="visible"/>
                                      </p:to>
                                    </p:set>
                                    <p:animEffect transition="in" filter="dissolve">
                                      <p:cBhvr>
                                        <p:cTn id="26" dur="500"/>
                                        <p:tgtEl>
                                          <p:spTgt spid="19">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文本框 17"/>
          <p:cNvSpPr txBox="1"/>
          <p:nvPr/>
        </p:nvSpPr>
        <p:spPr>
          <a:xfrm>
            <a:off x="1116013" y="915988"/>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离子晶体的性能比较</a:t>
            </a:r>
          </a:p>
        </p:txBody>
      </p:sp>
      <p:graphicFrame>
        <p:nvGraphicFramePr>
          <p:cNvPr id="2" name="表格 1"/>
          <p:cNvGraphicFramePr>
            <a:graphicFrameLocks noGrp="1"/>
          </p:cNvGraphicFramePr>
          <p:nvPr/>
        </p:nvGraphicFramePr>
        <p:xfrm>
          <a:off x="1344613" y="1630363"/>
          <a:ext cx="7043737" cy="2670174"/>
        </p:xfrm>
        <a:graphic>
          <a:graphicData uri="http://schemas.openxmlformats.org/drawingml/2006/table">
            <a:tbl>
              <a:tblPr firstRow="1" bandRow="1">
                <a:tableStyleId>{5940675A-B579-460E-94D1-54222C63F5DA}</a:tableStyleId>
              </a:tblPr>
              <a:tblGrid>
                <a:gridCol w="2592023">
                  <a:extLst>
                    <a:ext uri="{9D8B030D-6E8A-4147-A177-3AD203B41FA5}">
                      <a16:colId xmlns:a16="http://schemas.microsoft.com/office/drawing/2014/main" xmlns="" val="219891164"/>
                    </a:ext>
                  </a:extLst>
                </a:gridCol>
                <a:gridCol w="1355686">
                  <a:extLst>
                    <a:ext uri="{9D8B030D-6E8A-4147-A177-3AD203B41FA5}">
                      <a16:colId xmlns:a16="http://schemas.microsoft.com/office/drawing/2014/main" xmlns="" val="2365295996"/>
                    </a:ext>
                  </a:extLst>
                </a:gridCol>
                <a:gridCol w="1152010">
                  <a:extLst>
                    <a:ext uri="{9D8B030D-6E8A-4147-A177-3AD203B41FA5}">
                      <a16:colId xmlns:a16="http://schemas.microsoft.com/office/drawing/2014/main" xmlns="" val="2481451964"/>
                    </a:ext>
                  </a:extLst>
                </a:gridCol>
                <a:gridCol w="1080010">
                  <a:extLst>
                    <a:ext uri="{9D8B030D-6E8A-4147-A177-3AD203B41FA5}">
                      <a16:colId xmlns:a16="http://schemas.microsoft.com/office/drawing/2014/main" xmlns="" val="3688767109"/>
                    </a:ext>
                  </a:extLst>
                </a:gridCol>
                <a:gridCol w="864008">
                  <a:extLst>
                    <a:ext uri="{9D8B030D-6E8A-4147-A177-3AD203B41FA5}">
                      <a16:colId xmlns:a16="http://schemas.microsoft.com/office/drawing/2014/main" xmlns="" val="3536174742"/>
                    </a:ext>
                  </a:extLst>
                </a:gridCol>
              </a:tblGrid>
              <a:tr h="445029">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编号</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1</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2</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3</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4</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extLst>
                  <a:ext uri="{0D108BD9-81ED-4DB2-BD59-A6C34878D82A}">
                    <a16:rowId xmlns:a16="http://schemas.microsoft.com/office/drawing/2014/main" xmlns="" val="2871645277"/>
                  </a:ext>
                </a:extLst>
              </a:tr>
              <a:tr h="445029">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晶体</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err="1" smtClean="0">
                          <a:latin typeface="Times New Roman" panose="02020603050405020304" pitchFamily="18" charset="0"/>
                          <a:ea typeface="+mn-ea"/>
                          <a:cs typeface="Times New Roman" panose="02020603050405020304" pitchFamily="18" charset="0"/>
                        </a:rPr>
                        <a:t>NaF</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err="1" smtClean="0">
                          <a:latin typeface="Times New Roman" panose="02020603050405020304" pitchFamily="18" charset="0"/>
                          <a:ea typeface="+mn-ea"/>
                          <a:cs typeface="Times New Roman" panose="02020603050405020304" pitchFamily="18" charset="0"/>
                        </a:rPr>
                        <a:t>NaCl</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err="1" smtClean="0">
                          <a:latin typeface="Times New Roman" panose="02020603050405020304" pitchFamily="18" charset="0"/>
                          <a:ea typeface="+mn-ea"/>
                          <a:cs typeface="Times New Roman" panose="02020603050405020304" pitchFamily="18" charset="0"/>
                        </a:rPr>
                        <a:t>NaBr</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err="1" smtClean="0">
                          <a:latin typeface="Times New Roman" panose="02020603050405020304" pitchFamily="18" charset="0"/>
                          <a:ea typeface="+mn-ea"/>
                          <a:cs typeface="Times New Roman" panose="02020603050405020304" pitchFamily="18" charset="0"/>
                        </a:rPr>
                        <a:t>NaI</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extLst>
                  <a:ext uri="{0D108BD9-81ED-4DB2-BD59-A6C34878D82A}">
                    <a16:rowId xmlns:a16="http://schemas.microsoft.com/office/drawing/2014/main" xmlns="" val="4202548100"/>
                  </a:ext>
                </a:extLst>
              </a:tr>
              <a:tr h="445029">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核间距</a:t>
                      </a:r>
                      <a:r>
                        <a:rPr lang="en-US" altLang="zh-CN" sz="2000" b="1" dirty="0" smtClean="0">
                          <a:latin typeface="Times New Roman" panose="02020603050405020304" pitchFamily="18" charset="0"/>
                          <a:ea typeface="+mn-ea"/>
                          <a:cs typeface="Times New Roman" panose="02020603050405020304" pitchFamily="18" charset="0"/>
                        </a:rPr>
                        <a:t>d/pm</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231</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279</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294</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318</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extLst>
                  <a:ext uri="{0D108BD9-81ED-4DB2-BD59-A6C34878D82A}">
                    <a16:rowId xmlns:a16="http://schemas.microsoft.com/office/drawing/2014/main" xmlns="" val="3970025507"/>
                  </a:ext>
                </a:extLst>
              </a:tr>
              <a:tr h="445029">
                <a:tc>
                  <a:txBody>
                    <a:bodyPr/>
                    <a:lstStyle/>
                    <a:p>
                      <a:pPr marL="0" marR="0" lvl="0" indent="0" algn="ctr" defTabSz="848081" rtl="0" eaLnBrk="1" fontAlgn="auto" latinLnBrk="0" hangingPunct="1">
                        <a:lnSpc>
                          <a:spcPct val="100000"/>
                        </a:lnSpc>
                        <a:spcBef>
                          <a:spcPts val="0"/>
                        </a:spcBef>
                        <a:spcAft>
                          <a:spcPts val="0"/>
                        </a:spcAft>
                        <a:buClrTx/>
                        <a:buSzTx/>
                        <a:buFontTx/>
                        <a:buNone/>
                        <a:tabLst/>
                        <a:defRPr/>
                      </a:pPr>
                      <a:r>
                        <a:rPr lang="zh-CN" altLang="en-US" sz="2000" b="1" dirty="0" smtClean="0">
                          <a:latin typeface="Times New Roman" panose="02020603050405020304" pitchFamily="18" charset="0"/>
                          <a:ea typeface="+mn-ea"/>
                          <a:cs typeface="Times New Roman" panose="02020603050405020304" pitchFamily="18" charset="0"/>
                        </a:rPr>
                        <a:t>晶格能</a:t>
                      </a:r>
                      <a:r>
                        <a:rPr kumimoji="1" lang="en-US" altLang="zh-CN" sz="2000" b="1" dirty="0" smtClean="0">
                          <a:latin typeface="Times New Roman" panose="02020603050405020304" pitchFamily="18" charset="0"/>
                          <a:ea typeface="+mn-ea"/>
                          <a:cs typeface="Times New Roman" panose="02020603050405020304" pitchFamily="18" charset="0"/>
                        </a:rPr>
                        <a:t>U/kJ·mol</a:t>
                      </a:r>
                      <a:r>
                        <a:rPr kumimoji="1" lang="en-US" altLang="zh-CN" sz="2000" b="1" baseline="30000" dirty="0" smtClean="0">
                          <a:latin typeface="Times New Roman" panose="02020603050405020304" pitchFamily="18" charset="0"/>
                          <a:ea typeface="+mn-ea"/>
                          <a:cs typeface="Times New Roman" panose="02020603050405020304" pitchFamily="18" charset="0"/>
                        </a:rPr>
                        <a:t>-1</a:t>
                      </a:r>
                      <a:endParaRPr kumimoji="1" lang="en-US" altLang="zh-CN" sz="2000" b="1" dirty="0" smtClean="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933</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770</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732</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686</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extLst>
                  <a:ext uri="{0D108BD9-81ED-4DB2-BD59-A6C34878D82A}">
                    <a16:rowId xmlns:a16="http://schemas.microsoft.com/office/drawing/2014/main" xmlns="" val="3936752933"/>
                  </a:ext>
                </a:extLst>
              </a:tr>
              <a:tr h="445029">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熔点</a:t>
                      </a:r>
                      <a:r>
                        <a:rPr lang="en-US" altLang="zh-CN" sz="2000" b="1" dirty="0" smtClean="0">
                          <a:latin typeface="Times New Roman" panose="02020603050405020304" pitchFamily="18" charset="0"/>
                          <a:ea typeface="+mn-ea"/>
                          <a:cs typeface="Times New Roman" panose="02020603050405020304" pitchFamily="18" charset="0"/>
                        </a:rPr>
                        <a:t>/K</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1261</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1074</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1013</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935</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extLst>
                  <a:ext uri="{0D108BD9-81ED-4DB2-BD59-A6C34878D82A}">
                    <a16:rowId xmlns:a16="http://schemas.microsoft.com/office/drawing/2014/main" xmlns="" val="1386697996"/>
                  </a:ext>
                </a:extLst>
              </a:tr>
              <a:tr h="445029">
                <a:tc>
                  <a:txBody>
                    <a:bodyPr/>
                    <a:lstStyle/>
                    <a:p>
                      <a:pPr marL="0" marR="0" lvl="0" indent="0" algn="ctr" defTabSz="848081" rtl="0" eaLnBrk="1" fontAlgn="auto" latinLnBrk="0" hangingPunct="1">
                        <a:lnSpc>
                          <a:spcPct val="100000"/>
                        </a:lnSpc>
                        <a:spcBef>
                          <a:spcPts val="0"/>
                        </a:spcBef>
                        <a:spcAft>
                          <a:spcPts val="0"/>
                        </a:spcAft>
                        <a:buClrTx/>
                        <a:buSzTx/>
                        <a:buFontTx/>
                        <a:buNone/>
                        <a:tabLst/>
                        <a:defRPr/>
                      </a:pPr>
                      <a:r>
                        <a:rPr lang="zh-CN" altLang="en-US" sz="2000" b="1" dirty="0" smtClean="0">
                          <a:latin typeface="Times New Roman" panose="02020603050405020304" pitchFamily="18" charset="0"/>
                          <a:ea typeface="+mn-ea"/>
                          <a:cs typeface="Times New Roman" panose="02020603050405020304" pitchFamily="18" charset="0"/>
                        </a:rPr>
                        <a:t>硬度</a:t>
                      </a:r>
                      <a:r>
                        <a:rPr kumimoji="1" lang="zh-CN" altLang="en-US" sz="2000" b="1" dirty="0" smtClean="0">
                          <a:latin typeface="Times New Roman" panose="02020603050405020304" pitchFamily="18" charset="0"/>
                          <a:ea typeface="+mn-ea"/>
                          <a:cs typeface="Times New Roman" panose="02020603050405020304" pitchFamily="18" charset="0"/>
                        </a:rPr>
                        <a:t>（金刚石</a:t>
                      </a:r>
                      <a:r>
                        <a:rPr kumimoji="1" lang="en-US" altLang="zh-CN" sz="2000" b="1" dirty="0" smtClean="0">
                          <a:latin typeface="Times New Roman" panose="02020603050405020304" pitchFamily="18" charset="0"/>
                          <a:ea typeface="+mn-ea"/>
                          <a:cs typeface="Times New Roman" panose="02020603050405020304" pitchFamily="18" charset="0"/>
                        </a:rPr>
                        <a:t>=10</a:t>
                      </a:r>
                      <a:r>
                        <a:rPr kumimoji="1" lang="zh-CN" altLang="en-US" sz="2000" b="1" dirty="0" smtClean="0">
                          <a:latin typeface="Times New Roman" panose="02020603050405020304" pitchFamily="18" charset="0"/>
                          <a:ea typeface="+mn-ea"/>
                          <a:cs typeface="Times New Roman" panose="02020603050405020304" pitchFamily="18" charset="0"/>
                        </a:rPr>
                        <a:t>）</a:t>
                      </a: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3.2</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2.0</a:t>
                      </a: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endParaRPr lang="zh-CN" altLang="en-US" sz="2000" b="1">
                        <a:latin typeface="Times New Roman" panose="02020603050405020304" pitchFamily="18" charset="0"/>
                        <a:ea typeface="+mn-ea"/>
                        <a:cs typeface="Times New Roman" panose="02020603050405020304" pitchFamily="18" charset="0"/>
                      </a:endParaRPr>
                    </a:p>
                  </a:txBody>
                  <a:tcPr marL="91431" marR="91431" marT="45728" marB="45728"/>
                </a:tc>
                <a:tc>
                  <a:txBody>
                    <a:bodyPr/>
                    <a:lstStyle/>
                    <a:p>
                      <a:pPr algn="ctr"/>
                      <a:endParaRPr lang="zh-CN" altLang="en-US" sz="2000" b="1" dirty="0">
                        <a:latin typeface="Times New Roman" panose="02020603050405020304" pitchFamily="18" charset="0"/>
                        <a:ea typeface="+mn-ea"/>
                        <a:cs typeface="Times New Roman" panose="02020603050405020304" pitchFamily="18" charset="0"/>
                      </a:endParaRPr>
                    </a:p>
                  </a:txBody>
                  <a:tcPr marL="91431" marR="91431" marT="45728" marB="45728"/>
                </a:tc>
                <a:extLst>
                  <a:ext uri="{0D108BD9-81ED-4DB2-BD59-A6C34878D82A}">
                    <a16:rowId xmlns:a16="http://schemas.microsoft.com/office/drawing/2014/main" xmlns="" val="1784746622"/>
                  </a:ext>
                </a:extLst>
              </a:tr>
            </a:tbl>
          </a:graphicData>
        </a:graphic>
      </p:graphicFrame>
      <p:sp>
        <p:nvSpPr>
          <p:cNvPr id="25647"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2.1.2 </a:t>
            </a:r>
            <a:r>
              <a:rPr lang="zh-CN" altLang="en-US" sz="2800">
                <a:latin typeface="微软雅黑" panose="020B0503020204020204" pitchFamily="34" charset="-122"/>
                <a:ea typeface="微软雅黑" panose="020B0503020204020204" pitchFamily="34" charset="-122"/>
              </a:rPr>
              <a:t>离子键的强度</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晶格能</a:t>
            </a:r>
          </a:p>
        </p:txBody>
      </p:sp>
    </p:spTree>
  </p:cSld>
  <p:clrMapOvr>
    <a:masterClrMapping/>
  </p:clrMapOvr>
  <p:transition spd="slow" advTm="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2"/>
          <p:cNvPicPr preferRelativeResize="0">
            <a:picLocks noChangeArrowheads="1"/>
          </p:cNvPicPr>
          <p:nvPr/>
        </p:nvPicPr>
        <p:blipFill>
          <a:blip r:embed="rId3">
            <a:extLst>
              <a:ext uri="{28A0092B-C50C-407E-A947-70E740481C1C}">
                <a14:useLocalDpi xmlns:a14="http://schemas.microsoft.com/office/drawing/2010/main" val="0"/>
              </a:ext>
            </a:extLst>
          </a:blip>
          <a:srcRect t="1656"/>
          <a:stretch>
            <a:fillRect/>
          </a:stretch>
        </p:blipFill>
        <p:spPr bwMode="auto">
          <a:xfrm>
            <a:off x="1692275" y="895350"/>
            <a:ext cx="5111973"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651"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2.1.2 </a:t>
            </a:r>
            <a:r>
              <a:rPr lang="zh-CN" altLang="en-US" sz="2800">
                <a:latin typeface="微软雅黑" panose="020B0503020204020204" pitchFamily="34" charset="-122"/>
                <a:ea typeface="微软雅黑" panose="020B0503020204020204" pitchFamily="34" charset="-122"/>
              </a:rPr>
              <a:t>离子键的强度</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晶格能</a:t>
            </a:r>
          </a:p>
        </p:txBody>
      </p:sp>
    </p:spTree>
  </p:cSld>
  <p:clrMapOvr>
    <a:masterClrMapping/>
  </p:clrMapOvr>
  <p:transition spd="slow" advTm="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l="6314" t="726" r="6458"/>
          <a:stretch>
            <a:fillRect/>
          </a:stretch>
        </p:blipFill>
        <p:spPr bwMode="auto">
          <a:xfrm>
            <a:off x="1692275" y="1476375"/>
            <a:ext cx="5494338"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755650" y="842963"/>
            <a:ext cx="7920038" cy="498475"/>
          </a:xfrm>
          <a:prstGeom prst="rect">
            <a:avLst/>
          </a:prstGeom>
          <a:noFill/>
          <a:ln w="9525">
            <a:noFill/>
            <a:miter lim="800000"/>
            <a:headEnd/>
            <a:tailEnd/>
          </a:ln>
        </p:spPr>
        <p:txBody>
          <a:bodyPr>
            <a:spAutoFit/>
          </a:bodyPr>
          <a:lstStyle/>
          <a:p>
            <a:pPr indent="457200">
              <a:lnSpc>
                <a:spcPct val="120000"/>
              </a:lnSpc>
              <a:spcBef>
                <a:spcPct val="20000"/>
              </a:spcBef>
              <a:buClr>
                <a:schemeClr val="folHlink"/>
              </a:buClr>
              <a:buSzPct val="60000"/>
              <a:buFont typeface="Wingdings" pitchFamily="2" charset="2"/>
              <a:buNone/>
              <a:defRPr/>
            </a:pPr>
            <a:r>
              <a:rPr kumimoji="1" lang="zh-CN" altLang="en-US" sz="2200" dirty="0">
                <a:latin typeface="+mn-ea"/>
                <a:ea typeface="+mn-ea"/>
              </a:rPr>
              <a:t>离子键的强度与离子的电荷成正比，与离子的半径成反比。</a:t>
            </a:r>
          </a:p>
        </p:txBody>
      </p:sp>
      <p:sp>
        <p:nvSpPr>
          <p:cNvPr id="29700"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2.1.2 </a:t>
            </a:r>
            <a:r>
              <a:rPr lang="zh-CN" altLang="en-US" sz="2800">
                <a:latin typeface="微软雅黑" panose="020B0503020204020204" pitchFamily="34" charset="-122"/>
                <a:ea typeface="微软雅黑" panose="020B0503020204020204" pitchFamily="34" charset="-122"/>
              </a:rPr>
              <a:t>离子键的强度</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晶格能</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2.1.3 </a:t>
            </a:r>
            <a:r>
              <a:rPr lang="zh-CN" altLang="en-US" sz="2800">
                <a:latin typeface="微软雅黑" panose="020B0503020204020204" pitchFamily="34" charset="-122"/>
                <a:ea typeface="微软雅黑" panose="020B0503020204020204" pitchFamily="34" charset="-122"/>
              </a:rPr>
              <a:t>离子的极化</a:t>
            </a:r>
          </a:p>
        </p:txBody>
      </p:sp>
      <p:sp>
        <p:nvSpPr>
          <p:cNvPr id="8" name="Rectangle 3"/>
          <p:cNvSpPr txBox="1">
            <a:spLocks noChangeArrowheads="1"/>
          </p:cNvSpPr>
          <p:nvPr/>
        </p:nvSpPr>
        <p:spPr>
          <a:xfrm>
            <a:off x="755650" y="1166813"/>
            <a:ext cx="3887788" cy="338455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166688">
              <a:lnSpc>
                <a:spcPct val="150000"/>
              </a:lnSpc>
              <a:buFont typeface="Wingdings" panose="05000000000000000000" pitchFamily="2" charset="2"/>
              <a:buNone/>
              <a:defRPr/>
            </a:pPr>
            <a:r>
              <a:rPr lang="zh-CN" altLang="en-US" sz="2200" kern="0" dirty="0" smtClean="0">
                <a:solidFill>
                  <a:srgbClr val="0000CC"/>
                </a:solidFill>
                <a:latin typeface="黑体" pitchFamily="2" charset="-122"/>
                <a:ea typeface="黑体" pitchFamily="2" charset="-122"/>
              </a:rPr>
              <a:t>  </a:t>
            </a:r>
            <a:r>
              <a:rPr lang="zh-CN" altLang="en-US" sz="2200" kern="0" dirty="0" smtClean="0">
                <a:solidFill>
                  <a:srgbClr val="0000CC"/>
                </a:solidFill>
                <a:latin typeface="+mn-ea"/>
              </a:rPr>
              <a:t>球形对称分布的离子的电子云，在周围异电荷离子电场的作用下被诱导极化或发生电子云变形的现象称为</a:t>
            </a:r>
            <a:r>
              <a:rPr lang="zh-CN" altLang="en-US" sz="2200" kern="0" dirty="0" smtClean="0">
                <a:solidFill>
                  <a:srgbClr val="FF0000"/>
                </a:solidFill>
                <a:latin typeface="+mn-ea"/>
              </a:rPr>
              <a:t>离子极化</a:t>
            </a:r>
            <a:r>
              <a:rPr lang="zh-CN" altLang="en-US" sz="2400" kern="0" dirty="0" smtClean="0">
                <a:solidFill>
                  <a:srgbClr val="0000CC"/>
                </a:solidFill>
                <a:latin typeface="+mn-ea"/>
              </a:rPr>
              <a:t>。</a:t>
            </a:r>
          </a:p>
        </p:txBody>
      </p:sp>
      <p:grpSp>
        <p:nvGrpSpPr>
          <p:cNvPr id="3" name="组合 2"/>
          <p:cNvGrpSpPr/>
          <p:nvPr/>
        </p:nvGrpSpPr>
        <p:grpSpPr>
          <a:xfrm>
            <a:off x="4932040" y="1166813"/>
            <a:ext cx="3621087" cy="3584605"/>
            <a:chOff x="4932040" y="1166813"/>
            <a:chExt cx="3621087" cy="3584605"/>
          </a:xfrm>
        </p:grpSpPr>
        <p:pic>
          <p:nvPicPr>
            <p:cNvPr id="5" name="Picture 4" descr="ion polar"/>
            <p:cNvPicPr>
              <a:picLocks noChangeAspect="1" noChangeArrowheads="1"/>
            </p:cNvPicPr>
            <p:nvPr/>
          </p:nvPicPr>
          <p:blipFill rotWithShape="1">
            <a:blip r:embed="rId3">
              <a:extLst>
                <a:ext uri="{28A0092B-C50C-407E-A947-70E740481C1C}">
                  <a14:useLocalDpi xmlns:a14="http://schemas.microsoft.com/office/drawing/2010/main" val="0"/>
                </a:ext>
              </a:extLst>
            </a:blip>
            <a:srcRect t="4070" b="65214"/>
            <a:stretch/>
          </p:blipFill>
          <p:spPr bwMode="auto">
            <a:xfrm>
              <a:off x="4932040" y="1166813"/>
              <a:ext cx="3621087" cy="1152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084168" y="2303893"/>
              <a:ext cx="1656184" cy="400110"/>
            </a:xfrm>
            <a:prstGeom prst="rect">
              <a:avLst/>
            </a:prstGeom>
            <a:noFill/>
          </p:spPr>
          <p:txBody>
            <a:bodyPr wrap="square" rtlCol="0">
              <a:spAutoFit/>
            </a:bodyPr>
            <a:lstStyle/>
            <a:p>
              <a:r>
                <a:rPr lang="zh-CN" altLang="en-US" sz="2000" dirty="0" smtClean="0">
                  <a:latin typeface="+mn-ea"/>
                  <a:ea typeface="+mn-ea"/>
                </a:rPr>
                <a:t>离子的极化</a:t>
              </a:r>
              <a:endParaRPr lang="zh-CN" altLang="en-US" sz="2000" dirty="0">
                <a:latin typeface="+mn-ea"/>
                <a:ea typeface="+mn-ea"/>
              </a:endParaRPr>
            </a:p>
          </p:txBody>
        </p:sp>
        <p:pic>
          <p:nvPicPr>
            <p:cNvPr id="6" name="Picture 4" descr="ion polar"/>
            <p:cNvPicPr>
              <a:picLocks noChangeAspect="1" noChangeArrowheads="1"/>
            </p:cNvPicPr>
            <p:nvPr/>
          </p:nvPicPr>
          <p:blipFill rotWithShape="1">
            <a:blip r:embed="rId3">
              <a:extLst>
                <a:ext uri="{28A0092B-C50C-407E-A947-70E740481C1C}">
                  <a14:useLocalDpi xmlns:a14="http://schemas.microsoft.com/office/drawing/2010/main" val="0"/>
                </a:ext>
              </a:extLst>
            </a:blip>
            <a:srcRect t="55890" b="9576"/>
            <a:stretch/>
          </p:blipFill>
          <p:spPr bwMode="auto">
            <a:xfrm>
              <a:off x="4932040" y="2861888"/>
              <a:ext cx="3621087" cy="129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5868144" y="4351308"/>
              <a:ext cx="2088232" cy="400110"/>
            </a:xfrm>
            <a:prstGeom prst="rect">
              <a:avLst/>
            </a:prstGeom>
            <a:noFill/>
          </p:spPr>
          <p:txBody>
            <a:bodyPr wrap="square" rtlCol="0">
              <a:spAutoFit/>
            </a:bodyPr>
            <a:lstStyle/>
            <a:p>
              <a:r>
                <a:rPr lang="zh-CN" altLang="en-US" sz="2000" dirty="0" smtClean="0">
                  <a:latin typeface="+mn-ea"/>
                  <a:ea typeface="+mn-ea"/>
                </a:rPr>
                <a:t>离子的相互极化</a:t>
              </a:r>
              <a:endParaRPr lang="zh-CN" altLang="en-US" sz="2000" dirty="0">
                <a:latin typeface="+mn-ea"/>
                <a:ea typeface="+mn-ea"/>
              </a:endParaRPr>
            </a:p>
          </p:txBody>
        </p:sp>
      </p:grpSp>
    </p:spTree>
    <p:extLst>
      <p:ext uri="{BB962C8B-B14F-4D97-AF65-F5344CB8AC3E}">
        <p14:creationId xmlns:p14="http://schemas.microsoft.com/office/powerpoint/2010/main" val="327275274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187450" y="915988"/>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电子云变形</a:t>
            </a:r>
          </a:p>
        </p:txBody>
      </p:sp>
      <p:sp>
        <p:nvSpPr>
          <p:cNvPr id="3379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2.1.3 </a:t>
            </a:r>
            <a:r>
              <a:rPr lang="zh-CN" altLang="en-US" sz="2800">
                <a:latin typeface="微软雅黑" panose="020B0503020204020204" pitchFamily="34" charset="-122"/>
                <a:ea typeface="微软雅黑" panose="020B0503020204020204" pitchFamily="34" charset="-122"/>
              </a:rPr>
              <a:t>离子的极化</a:t>
            </a:r>
          </a:p>
        </p:txBody>
      </p:sp>
      <p:pic>
        <p:nvPicPr>
          <p:cNvPr id="5" name="Picture 3" descr="离子极化"/>
          <p:cNvPicPr>
            <a:picLocks noChangeAspect="1" noChangeArrowheads="1"/>
          </p:cNvPicPr>
          <p:nvPr/>
        </p:nvPicPr>
        <p:blipFill rotWithShape="1">
          <a:blip r:embed="rId3"/>
          <a:srcRect b="71416"/>
          <a:stretch/>
        </p:blipFill>
        <p:spPr bwMode="auto">
          <a:xfrm>
            <a:off x="1547664" y="1358987"/>
            <a:ext cx="5400600" cy="1075294"/>
          </a:xfrm>
          <a:prstGeom prst="rect">
            <a:avLst/>
          </a:prstGeom>
          <a:noFill/>
          <a:ln w="9525">
            <a:noFill/>
            <a:miter lim="800000"/>
            <a:headEnd/>
            <a:tailEnd/>
          </a:ln>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171028" y="842109"/>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电子云变形</a:t>
            </a:r>
          </a:p>
        </p:txBody>
      </p:sp>
      <p:sp>
        <p:nvSpPr>
          <p:cNvPr id="3379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2.1.3 </a:t>
            </a:r>
            <a:r>
              <a:rPr lang="zh-CN" altLang="en-US" sz="2800">
                <a:latin typeface="微软雅黑" panose="020B0503020204020204" pitchFamily="34" charset="-122"/>
                <a:ea typeface="微软雅黑" panose="020B0503020204020204" pitchFamily="34" charset="-122"/>
              </a:rPr>
              <a:t>离子的极化</a:t>
            </a:r>
          </a:p>
        </p:txBody>
      </p:sp>
      <p:grpSp>
        <p:nvGrpSpPr>
          <p:cNvPr id="3" name="组合 2"/>
          <p:cNvGrpSpPr/>
          <p:nvPr/>
        </p:nvGrpSpPr>
        <p:grpSpPr>
          <a:xfrm>
            <a:off x="2123728" y="1358987"/>
            <a:ext cx="5400600" cy="3622004"/>
            <a:chOff x="2123728" y="1358987"/>
            <a:chExt cx="5400600" cy="3622004"/>
          </a:xfrm>
        </p:grpSpPr>
        <p:sp>
          <p:nvSpPr>
            <p:cNvPr id="5" name="文本框 4"/>
            <p:cNvSpPr txBox="1"/>
            <p:nvPr/>
          </p:nvSpPr>
          <p:spPr>
            <a:xfrm>
              <a:off x="2411760" y="2518292"/>
              <a:ext cx="1008112" cy="400110"/>
            </a:xfrm>
            <a:prstGeom prst="rect">
              <a:avLst/>
            </a:prstGeom>
            <a:noFill/>
          </p:spPr>
          <p:txBody>
            <a:bodyPr wrap="square" rtlCol="0">
              <a:spAutoFit/>
            </a:bodyPr>
            <a:lstStyle/>
            <a:p>
              <a:r>
                <a:rPr lang="zh-CN" altLang="en-US" sz="2000" dirty="0" smtClean="0">
                  <a:latin typeface="+mn-ea"/>
                  <a:ea typeface="+mn-ea"/>
                </a:rPr>
                <a:t>未极化</a:t>
              </a:r>
              <a:endParaRPr lang="zh-CN" altLang="en-US" sz="2000" dirty="0">
                <a:latin typeface="+mn-ea"/>
                <a:ea typeface="+mn-ea"/>
              </a:endParaRPr>
            </a:p>
          </p:txBody>
        </p:sp>
        <p:sp>
          <p:nvSpPr>
            <p:cNvPr id="7" name="文本框 6"/>
            <p:cNvSpPr txBox="1"/>
            <p:nvPr/>
          </p:nvSpPr>
          <p:spPr>
            <a:xfrm>
              <a:off x="6012160" y="2469405"/>
              <a:ext cx="1008112" cy="400110"/>
            </a:xfrm>
            <a:prstGeom prst="rect">
              <a:avLst/>
            </a:prstGeom>
            <a:noFill/>
          </p:spPr>
          <p:txBody>
            <a:bodyPr wrap="square" rtlCol="0">
              <a:spAutoFit/>
            </a:bodyPr>
            <a:lstStyle/>
            <a:p>
              <a:r>
                <a:rPr lang="zh-CN" altLang="en-US" sz="2000" dirty="0" smtClean="0">
                  <a:latin typeface="+mn-ea"/>
                  <a:ea typeface="+mn-ea"/>
                </a:rPr>
                <a:t>弱极化</a:t>
              </a:r>
              <a:endParaRPr lang="zh-CN" altLang="en-US" sz="2000" dirty="0">
                <a:latin typeface="+mn-ea"/>
                <a:ea typeface="+mn-ea"/>
              </a:endParaRPr>
            </a:p>
          </p:txBody>
        </p:sp>
        <p:pic>
          <p:nvPicPr>
            <p:cNvPr id="8" name="Picture 3" descr="离子极化"/>
            <p:cNvPicPr>
              <a:picLocks noChangeAspect="1" noChangeArrowheads="1"/>
            </p:cNvPicPr>
            <p:nvPr/>
          </p:nvPicPr>
          <p:blipFill rotWithShape="1">
            <a:blip r:embed="rId3">
              <a:extLst>
                <a:ext uri="{28A0092B-C50C-407E-A947-70E740481C1C}">
                  <a14:useLocalDpi xmlns:a14="http://schemas.microsoft.com/office/drawing/2010/main" val="0"/>
                </a:ext>
              </a:extLst>
            </a:blip>
            <a:srcRect t="43986" b="25831"/>
            <a:stretch/>
          </p:blipFill>
          <p:spPr bwMode="auto">
            <a:xfrm>
              <a:off x="2195513" y="2930598"/>
              <a:ext cx="5168900" cy="108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2411760" y="4093398"/>
              <a:ext cx="1008112" cy="400110"/>
            </a:xfrm>
            <a:prstGeom prst="rect">
              <a:avLst/>
            </a:prstGeom>
            <a:noFill/>
          </p:spPr>
          <p:txBody>
            <a:bodyPr wrap="square" rtlCol="0">
              <a:spAutoFit/>
            </a:bodyPr>
            <a:lstStyle/>
            <a:p>
              <a:r>
                <a:rPr lang="zh-CN" altLang="en-US" sz="2000" dirty="0">
                  <a:latin typeface="+mn-ea"/>
                  <a:ea typeface="+mn-ea"/>
                </a:rPr>
                <a:t>强</a:t>
              </a:r>
              <a:r>
                <a:rPr lang="zh-CN" altLang="en-US" sz="2000" dirty="0" smtClean="0">
                  <a:latin typeface="+mn-ea"/>
                  <a:ea typeface="+mn-ea"/>
                </a:rPr>
                <a:t>极化</a:t>
              </a:r>
              <a:endParaRPr lang="zh-CN" altLang="en-US" sz="2000" dirty="0">
                <a:latin typeface="+mn-ea"/>
                <a:ea typeface="+mn-ea"/>
              </a:endParaRPr>
            </a:p>
          </p:txBody>
        </p:sp>
        <p:sp>
          <p:nvSpPr>
            <p:cNvPr id="11" name="文本框 10"/>
            <p:cNvSpPr txBox="1"/>
            <p:nvPr/>
          </p:nvSpPr>
          <p:spPr>
            <a:xfrm>
              <a:off x="6012160" y="4044511"/>
              <a:ext cx="1008112" cy="400110"/>
            </a:xfrm>
            <a:prstGeom prst="rect">
              <a:avLst/>
            </a:prstGeom>
            <a:noFill/>
          </p:spPr>
          <p:txBody>
            <a:bodyPr wrap="square" rtlCol="0">
              <a:spAutoFit/>
            </a:bodyPr>
            <a:lstStyle/>
            <a:p>
              <a:r>
                <a:rPr lang="zh-CN" altLang="en-US" sz="2000" dirty="0" smtClean="0">
                  <a:latin typeface="+mn-ea"/>
                  <a:ea typeface="+mn-ea"/>
                </a:rPr>
                <a:t>共价键</a:t>
              </a:r>
              <a:endParaRPr lang="zh-CN" altLang="en-US" sz="2000" dirty="0">
                <a:latin typeface="+mn-ea"/>
                <a:ea typeface="+mn-ea"/>
              </a:endParaRPr>
            </a:p>
          </p:txBody>
        </p:sp>
        <p:sp>
          <p:nvSpPr>
            <p:cNvPr id="12" name="文本框 11"/>
            <p:cNvSpPr txBox="1"/>
            <p:nvPr/>
          </p:nvSpPr>
          <p:spPr>
            <a:xfrm>
              <a:off x="3660204" y="4519326"/>
              <a:ext cx="2856012" cy="461665"/>
            </a:xfrm>
            <a:prstGeom prst="rect">
              <a:avLst/>
            </a:prstGeom>
            <a:noFill/>
          </p:spPr>
          <p:txBody>
            <a:bodyPr wrap="square" rtlCol="0">
              <a:spAutoFit/>
            </a:bodyPr>
            <a:lstStyle/>
            <a:p>
              <a:r>
                <a:rPr lang="zh-CN" altLang="en-US" sz="2400" dirty="0" smtClean="0">
                  <a:latin typeface="+mn-ea"/>
                  <a:ea typeface="+mn-ea"/>
                </a:rPr>
                <a:t>离子极化的示意图</a:t>
              </a:r>
              <a:endParaRPr lang="zh-CN" altLang="en-US" sz="2400" dirty="0">
                <a:latin typeface="+mn-ea"/>
                <a:ea typeface="+mn-ea"/>
              </a:endParaRPr>
            </a:p>
          </p:txBody>
        </p:sp>
        <p:pic>
          <p:nvPicPr>
            <p:cNvPr id="13" name="Picture 3" descr="离子极化"/>
            <p:cNvPicPr>
              <a:picLocks noChangeAspect="1" noChangeArrowheads="1"/>
            </p:cNvPicPr>
            <p:nvPr/>
          </p:nvPicPr>
          <p:blipFill rotWithShape="1">
            <a:blip r:embed="rId3"/>
            <a:srcRect b="71416"/>
            <a:stretch/>
          </p:blipFill>
          <p:spPr bwMode="auto">
            <a:xfrm>
              <a:off x="2123728" y="1358987"/>
              <a:ext cx="5400600" cy="1075294"/>
            </a:xfrm>
            <a:prstGeom prst="rect">
              <a:avLst/>
            </a:prstGeom>
            <a:noFill/>
            <a:ln w="9525">
              <a:noFill/>
              <a:miter lim="800000"/>
              <a:headEnd/>
              <a:tailEnd/>
            </a:ln>
          </p:spPr>
        </p:pic>
      </p:grpSp>
    </p:spTree>
    <p:extLst>
      <p:ext uri="{BB962C8B-B14F-4D97-AF65-F5344CB8AC3E}">
        <p14:creationId xmlns:p14="http://schemas.microsoft.com/office/powerpoint/2010/main" val="3143445370"/>
      </p:ext>
    </p:extLst>
  </p:cSld>
  <p:clrMapOvr>
    <a:masterClrMapping/>
  </p:clrMapOvr>
  <p:transition spd="slow" advTm="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116013" y="915988"/>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离子极化产生的结果</a:t>
            </a:r>
          </a:p>
        </p:txBody>
      </p:sp>
      <p:sp>
        <p:nvSpPr>
          <p:cNvPr id="5" name="Rectangle 3"/>
          <p:cNvSpPr txBox="1">
            <a:spLocks noChangeArrowheads="1"/>
          </p:cNvSpPr>
          <p:nvPr/>
        </p:nvSpPr>
        <p:spPr>
          <a:xfrm>
            <a:off x="1258888" y="1582738"/>
            <a:ext cx="4681537" cy="314960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SzPct val="70000"/>
              <a:defRPr/>
            </a:pPr>
            <a:r>
              <a:rPr lang="zh-CN" altLang="en-US" sz="2000" kern="0" dirty="0" smtClean="0">
                <a:solidFill>
                  <a:srgbClr val="0000CC"/>
                </a:solidFill>
                <a:latin typeface="+mn-ea"/>
                <a:cs typeface="Tahoma" pitchFamily="34" charset="0"/>
              </a:rPr>
              <a:t> 离子极化改变了键的性质。</a:t>
            </a:r>
          </a:p>
          <a:p>
            <a:pPr marL="0" indent="0">
              <a:buFont typeface="Wingdings" panose="05000000000000000000" pitchFamily="2" charset="2"/>
              <a:buNone/>
              <a:defRPr/>
            </a:pPr>
            <a:r>
              <a:rPr lang="zh-CN" altLang="en-US" sz="2000" kern="0" dirty="0">
                <a:solidFill>
                  <a:srgbClr val="FF0000"/>
                </a:solidFill>
                <a:latin typeface="+mn-ea"/>
                <a:cs typeface="Tahoma" pitchFamily="34" charset="0"/>
              </a:rPr>
              <a:t> </a:t>
            </a:r>
            <a:r>
              <a:rPr lang="zh-CN" altLang="en-US" sz="2000" kern="0" dirty="0" smtClean="0">
                <a:solidFill>
                  <a:srgbClr val="FF0000"/>
                </a:solidFill>
                <a:latin typeface="+mn-ea"/>
                <a:cs typeface="Tahoma" pitchFamily="34" charset="0"/>
              </a:rPr>
              <a:t>  离子键 </a:t>
            </a:r>
            <a:r>
              <a:rPr lang="zh-CN" altLang="en-US" sz="2000" kern="0" dirty="0" smtClean="0">
                <a:solidFill>
                  <a:srgbClr val="FF0000"/>
                </a:solidFill>
                <a:latin typeface="+mn-ea"/>
                <a:cs typeface="Tahoma" pitchFamily="34" charset="0"/>
                <a:sym typeface="Symbol" pitchFamily="18" charset="2"/>
              </a:rPr>
              <a:t> 共价键</a:t>
            </a:r>
          </a:p>
          <a:p>
            <a:pPr>
              <a:spcBef>
                <a:spcPts val="1800"/>
              </a:spcBef>
              <a:buSzPct val="70000"/>
              <a:defRPr/>
            </a:pPr>
            <a:r>
              <a:rPr lang="zh-CN" altLang="en-US" sz="2000" kern="0" dirty="0" smtClean="0">
                <a:solidFill>
                  <a:srgbClr val="0000CC"/>
                </a:solidFill>
                <a:latin typeface="+mn-ea"/>
                <a:cs typeface="Tahoma" pitchFamily="34" charset="0"/>
              </a:rPr>
              <a:t> 离子极化的程度，取决于</a:t>
            </a:r>
          </a:p>
          <a:p>
            <a:pPr marL="360000">
              <a:buFont typeface="Wingdings" panose="05000000000000000000" pitchFamily="2" charset="2"/>
              <a:buChar char="ü"/>
              <a:defRPr/>
            </a:pPr>
            <a:r>
              <a:rPr lang="zh-CN" altLang="en-US" sz="2000" kern="0" dirty="0" smtClean="0">
                <a:latin typeface="+mn-ea"/>
                <a:cs typeface="Tahoma" pitchFamily="34" charset="0"/>
              </a:rPr>
              <a:t>  </a:t>
            </a:r>
            <a:r>
              <a:rPr lang="zh-CN" altLang="en-US" sz="2000" kern="0" dirty="0" smtClean="0">
                <a:solidFill>
                  <a:srgbClr val="FF0000"/>
                </a:solidFill>
                <a:latin typeface="+mn-ea"/>
                <a:cs typeface="Tahoma" pitchFamily="34" charset="0"/>
              </a:rPr>
              <a:t>极化能力</a:t>
            </a:r>
          </a:p>
          <a:p>
            <a:pPr marL="360000">
              <a:buFont typeface="Wingdings" panose="05000000000000000000" pitchFamily="2" charset="2"/>
              <a:buChar char="ü"/>
              <a:defRPr/>
            </a:pPr>
            <a:r>
              <a:rPr lang="zh-CN" altLang="en-US" sz="2000" kern="0" dirty="0" smtClean="0">
                <a:solidFill>
                  <a:srgbClr val="FF0000"/>
                </a:solidFill>
                <a:latin typeface="+mn-ea"/>
                <a:cs typeface="Tahoma" pitchFamily="34" charset="0"/>
              </a:rPr>
              <a:t>  变形能力</a:t>
            </a:r>
          </a:p>
          <a:p>
            <a:pPr marL="360000">
              <a:buFont typeface="Wingdings" panose="05000000000000000000" pitchFamily="2" charset="2"/>
              <a:buChar char="ü"/>
              <a:defRPr/>
            </a:pPr>
            <a:r>
              <a:rPr lang="zh-CN" altLang="en-US" sz="2000" kern="0" dirty="0" smtClean="0">
                <a:solidFill>
                  <a:srgbClr val="FF0000"/>
                </a:solidFill>
                <a:latin typeface="+mn-ea"/>
                <a:cs typeface="Tahoma" pitchFamily="34" charset="0"/>
              </a:rPr>
              <a:t>  离子的电子构型</a:t>
            </a:r>
          </a:p>
        </p:txBody>
      </p:sp>
      <p:sp>
        <p:nvSpPr>
          <p:cNvPr id="3584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2.1.3 </a:t>
            </a:r>
            <a:r>
              <a:rPr lang="zh-CN" altLang="en-US" sz="2800">
                <a:latin typeface="微软雅黑" panose="020B0503020204020204" pitchFamily="34" charset="-122"/>
                <a:ea typeface="微软雅黑" panose="020B0503020204020204" pitchFamily="34" charset="-122"/>
              </a:rPr>
              <a:t>离子的极化</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122" name="组合 63"/>
          <p:cNvGrpSpPr>
            <a:grpSpLocks/>
          </p:cNvGrpSpPr>
          <p:nvPr/>
        </p:nvGrpSpPr>
        <p:grpSpPr bwMode="auto">
          <a:xfrm>
            <a:off x="493713" y="901700"/>
            <a:ext cx="8588375" cy="3482975"/>
            <a:chOff x="1358950" y="1173758"/>
            <a:chExt cx="7072312" cy="3482975"/>
          </a:xfrm>
        </p:grpSpPr>
        <p:sp>
          <p:nvSpPr>
            <p:cNvPr id="65" name="Freeform 5"/>
            <p:cNvSpPr>
              <a:spLocks/>
            </p:cNvSpPr>
            <p:nvPr/>
          </p:nvSpPr>
          <p:spPr bwMode="auto">
            <a:xfrm>
              <a:off x="1358950" y="1173758"/>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500" dirty="0">
                <a:solidFill>
                  <a:schemeClr val="tx1">
                    <a:lumMod val="65000"/>
                    <a:lumOff val="35000"/>
                  </a:schemeClr>
                </a:solidFill>
                <a:latin typeface="微软雅黑" panose="020B0503020204020204" pitchFamily="34" charset="-122"/>
              </a:endParaRPr>
            </a:p>
          </p:txBody>
        </p:sp>
        <p:sp>
          <p:nvSpPr>
            <p:cNvPr id="5133" name="Freeform 8"/>
            <p:cNvSpPr>
              <a:spLocks/>
            </p:cNvSpPr>
            <p:nvPr/>
          </p:nvSpPr>
          <p:spPr bwMode="auto">
            <a:xfrm>
              <a:off x="7851825" y="4077295"/>
              <a:ext cx="579437" cy="579438"/>
            </a:xfrm>
            <a:custGeom>
              <a:avLst/>
              <a:gdLst>
                <a:gd name="T0" fmla="*/ 2147483646 w 782"/>
                <a:gd name="T1" fmla="*/ 0 h 782"/>
                <a:gd name="T2" fmla="*/ 2147483646 w 782"/>
                <a:gd name="T3" fmla="*/ 2147483646 h 782"/>
                <a:gd name="T4" fmla="*/ 2147483646 w 782"/>
                <a:gd name="T5" fmla="*/ 2147483646 h 782"/>
                <a:gd name="T6" fmla="*/ 0 w 782"/>
                <a:gd name="T7" fmla="*/ 2147483646 h 782"/>
                <a:gd name="T8" fmla="*/ 2147483646 w 782"/>
                <a:gd name="T9" fmla="*/ 0 h 782"/>
                <a:gd name="T10" fmla="*/ 0 60000 65536"/>
                <a:gd name="T11" fmla="*/ 0 60000 65536"/>
                <a:gd name="T12" fmla="*/ 0 60000 65536"/>
                <a:gd name="T13" fmla="*/ 0 60000 65536"/>
                <a:gd name="T14" fmla="*/ 0 60000 65536"/>
                <a:gd name="T15" fmla="*/ 0 w 782"/>
                <a:gd name="T16" fmla="*/ 0 h 782"/>
                <a:gd name="T17" fmla="*/ 782 w 782"/>
                <a:gd name="T18" fmla="*/ 782 h 782"/>
              </a:gdLst>
              <a:ahLst/>
              <a:cxnLst>
                <a:cxn ang="T10">
                  <a:pos x="T0" y="T1"/>
                </a:cxn>
                <a:cxn ang="T11">
                  <a:pos x="T2" y="T3"/>
                </a:cxn>
                <a:cxn ang="T12">
                  <a:pos x="T4" y="T5"/>
                </a:cxn>
                <a:cxn ang="T13">
                  <a:pos x="T6" y="T7"/>
                </a:cxn>
                <a:cxn ang="T14">
                  <a:pos x="T8" y="T9"/>
                </a:cxn>
              </a:cxnLst>
              <a:rect l="T15" t="T16" r="T17" b="T18"/>
              <a:pathLst>
                <a:path w="782" h="782">
                  <a:moveTo>
                    <a:pt x="782" y="0"/>
                  </a:moveTo>
                  <a:lnTo>
                    <a:pt x="782" y="685"/>
                  </a:lnTo>
                  <a:cubicBezTo>
                    <a:pt x="782" y="738"/>
                    <a:pt x="738" y="782"/>
                    <a:pt x="685" y="782"/>
                  </a:cubicBezTo>
                  <a:lnTo>
                    <a:pt x="0" y="782"/>
                  </a:lnTo>
                  <a:lnTo>
                    <a:pt x="782" y="0"/>
                  </a:lnTo>
                  <a:close/>
                </a:path>
              </a:pathLst>
            </a:custGeom>
            <a:solidFill>
              <a:srgbClr val="A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5123" name="Freeform 6"/>
          <p:cNvSpPr>
            <a:spLocks/>
          </p:cNvSpPr>
          <p:nvPr/>
        </p:nvSpPr>
        <p:spPr bwMode="auto">
          <a:xfrm>
            <a:off x="395288" y="700088"/>
            <a:ext cx="2422525" cy="193675"/>
          </a:xfrm>
          <a:custGeom>
            <a:avLst/>
            <a:gdLst>
              <a:gd name="T0" fmla="*/ 2147483646 w 3270"/>
              <a:gd name="T1" fmla="*/ 2147483646 h 261"/>
              <a:gd name="T2" fmla="*/ 2147483646 w 3270"/>
              <a:gd name="T3" fmla="*/ 2147483646 h 261"/>
              <a:gd name="T4" fmla="*/ 2147483646 w 3270"/>
              <a:gd name="T5" fmla="*/ 0 h 261"/>
              <a:gd name="T6" fmla="*/ 0 w 3270"/>
              <a:gd name="T7" fmla="*/ 0 h 261"/>
              <a:gd name="T8" fmla="*/ 2147483646 w 3270"/>
              <a:gd name="T9" fmla="*/ 2147483646 h 261"/>
              <a:gd name="T10" fmla="*/ 0 60000 65536"/>
              <a:gd name="T11" fmla="*/ 0 60000 65536"/>
              <a:gd name="T12" fmla="*/ 0 60000 65536"/>
              <a:gd name="T13" fmla="*/ 0 60000 65536"/>
              <a:gd name="T14" fmla="*/ 0 60000 65536"/>
              <a:gd name="T15" fmla="*/ 0 w 3270"/>
              <a:gd name="T16" fmla="*/ 0 h 261"/>
              <a:gd name="T17" fmla="*/ 3270 w 3270"/>
              <a:gd name="T18" fmla="*/ 261 h 261"/>
            </a:gdLst>
            <a:ahLst/>
            <a:cxnLst>
              <a:cxn ang="T10">
                <a:pos x="T0" y="T1"/>
              </a:cxn>
              <a:cxn ang="T11">
                <a:pos x="T2" y="T3"/>
              </a:cxn>
              <a:cxn ang="T12">
                <a:pos x="T4" y="T5"/>
              </a:cxn>
              <a:cxn ang="T13">
                <a:pos x="T6" y="T7"/>
              </a:cxn>
              <a:cxn ang="T14">
                <a:pos x="T8" y="T9"/>
              </a:cxn>
            </a:cxnLst>
            <a:rect l="T15" t="T16" r="T17" b="T18"/>
            <a:pathLst>
              <a:path w="3270" h="261">
                <a:moveTo>
                  <a:pt x="249" y="261"/>
                </a:moveTo>
                <a:lnTo>
                  <a:pt x="3270" y="261"/>
                </a:lnTo>
                <a:lnTo>
                  <a:pt x="3022" y="0"/>
                </a:lnTo>
                <a:lnTo>
                  <a:pt x="0" y="0"/>
                </a:lnTo>
                <a:lnTo>
                  <a:pt x="249" y="261"/>
                </a:lnTo>
                <a:close/>
              </a:path>
            </a:pathLst>
          </a:custGeom>
          <a:solidFill>
            <a:srgbClr val="A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8" name="Freeform 7"/>
          <p:cNvSpPr>
            <a:spLocks/>
          </p:cNvSpPr>
          <p:nvPr/>
        </p:nvSpPr>
        <p:spPr bwMode="auto">
          <a:xfrm>
            <a:off x="395288" y="700088"/>
            <a:ext cx="2238375" cy="1554162"/>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rgbClr val="DE0000"/>
          </a:solidFill>
          <a:ln w="25400">
            <a:solidFill>
              <a:srgbClr val="DE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0"/>
          </a:p>
        </p:txBody>
      </p:sp>
      <p:sp>
        <p:nvSpPr>
          <p:cNvPr id="5125" name="Freeform 9"/>
          <p:cNvSpPr>
            <a:spLocks noEditPoints="1"/>
          </p:cNvSpPr>
          <p:nvPr/>
        </p:nvSpPr>
        <p:spPr bwMode="auto">
          <a:xfrm>
            <a:off x="7288213" y="4130675"/>
            <a:ext cx="198437" cy="198438"/>
          </a:xfrm>
          <a:custGeom>
            <a:avLst/>
            <a:gdLst>
              <a:gd name="T0" fmla="*/ 2147483646 w 268"/>
              <a:gd name="T1" fmla="*/ 2147483646 h 268"/>
              <a:gd name="T2" fmla="*/ 2147483646 w 268"/>
              <a:gd name="T3" fmla="*/ 2147483646 h 268"/>
              <a:gd name="T4" fmla="*/ 2147483646 w 268"/>
              <a:gd name="T5" fmla="*/ 2147483646 h 268"/>
              <a:gd name="T6" fmla="*/ 2147483646 w 268"/>
              <a:gd name="T7" fmla="*/ 2147483646 h 268"/>
              <a:gd name="T8" fmla="*/ 2147483646 w 268"/>
              <a:gd name="T9" fmla="*/ 2147483646 h 268"/>
              <a:gd name="T10" fmla="*/ 2147483646 w 268"/>
              <a:gd name="T11" fmla="*/ 2147483646 h 268"/>
              <a:gd name="T12" fmla="*/ 2147483646 w 268"/>
              <a:gd name="T13" fmla="*/ 2147483646 h 268"/>
              <a:gd name="T14" fmla="*/ 2147483646 w 268"/>
              <a:gd name="T15" fmla="*/ 2147483646 h 268"/>
              <a:gd name="T16" fmla="*/ 2147483646 w 268"/>
              <a:gd name="T17" fmla="*/ 2147483646 h 268"/>
              <a:gd name="T18" fmla="*/ 2147483646 w 268"/>
              <a:gd name="T19" fmla="*/ 2147483646 h 268"/>
              <a:gd name="T20" fmla="*/ 2147483646 w 268"/>
              <a:gd name="T21" fmla="*/ 0 h 268"/>
              <a:gd name="T22" fmla="*/ 2147483646 w 268"/>
              <a:gd name="T23" fmla="*/ 2147483646 h 268"/>
              <a:gd name="T24" fmla="*/ 2147483646 w 268"/>
              <a:gd name="T25" fmla="*/ 2147483646 h 268"/>
              <a:gd name="T26" fmla="*/ 0 w 268"/>
              <a:gd name="T27" fmla="*/ 2147483646 h 268"/>
              <a:gd name="T28" fmla="*/ 2147483646 w 268"/>
              <a:gd name="T29" fmla="*/ 0 h 268"/>
              <a:gd name="T30" fmla="*/ 2147483646 w 268"/>
              <a:gd name="T31" fmla="*/ 2147483646 h 268"/>
              <a:gd name="T32" fmla="*/ 2147483646 w 268"/>
              <a:gd name="T33" fmla="*/ 2147483646 h 268"/>
              <a:gd name="T34" fmla="*/ 2147483646 w 268"/>
              <a:gd name="T35" fmla="*/ 2147483646 h 268"/>
              <a:gd name="T36" fmla="*/ 2147483646 w 268"/>
              <a:gd name="T37" fmla="*/ 2147483646 h 268"/>
              <a:gd name="T38" fmla="*/ 2147483646 w 268"/>
              <a:gd name="T39" fmla="*/ 2147483646 h 2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8"/>
              <a:gd name="T61" fmla="*/ 0 h 268"/>
              <a:gd name="T62" fmla="*/ 268 w 268"/>
              <a:gd name="T63" fmla="*/ 268 h 2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6" name="TextBox 69"/>
          <p:cNvSpPr txBox="1">
            <a:spLocks noChangeArrowheads="1"/>
          </p:cNvSpPr>
          <p:nvPr/>
        </p:nvSpPr>
        <p:spPr bwMode="auto">
          <a:xfrm>
            <a:off x="1006475" y="865188"/>
            <a:ext cx="6985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8000">
                <a:solidFill>
                  <a:srgbClr val="F8F8F8"/>
                </a:solidFill>
                <a:latin typeface="微软雅黑" panose="020B0503020204020204" pitchFamily="34" charset="-122"/>
                <a:ea typeface="微软雅黑" panose="020B0503020204020204" pitchFamily="34" charset="-122"/>
              </a:rPr>
              <a:t>2</a:t>
            </a:r>
            <a:endParaRPr lang="zh-CN" altLang="en-US" sz="8000">
              <a:solidFill>
                <a:srgbClr val="F8F8F8"/>
              </a:solidFill>
              <a:latin typeface="微软雅黑" panose="020B0503020204020204" pitchFamily="34" charset="-122"/>
              <a:ea typeface="微软雅黑" panose="020B0503020204020204" pitchFamily="34" charset="-122"/>
            </a:endParaRPr>
          </a:p>
        </p:txBody>
      </p:sp>
      <p:sp>
        <p:nvSpPr>
          <p:cNvPr id="5127" name="TextBox 70"/>
          <p:cNvSpPr txBox="1">
            <a:spLocks noChangeArrowheads="1"/>
          </p:cNvSpPr>
          <p:nvPr/>
        </p:nvSpPr>
        <p:spPr bwMode="auto">
          <a:xfrm>
            <a:off x="2555875" y="1122363"/>
            <a:ext cx="4256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en-US" sz="4000">
                <a:solidFill>
                  <a:srgbClr val="2B2A30"/>
                </a:solidFill>
                <a:latin typeface="微软雅黑" panose="020B0503020204020204" pitchFamily="34" charset="-122"/>
                <a:ea typeface="微软雅黑" panose="020B0503020204020204" pitchFamily="34" charset="-122"/>
              </a:rPr>
              <a:t>第二章 分子结构</a:t>
            </a:r>
          </a:p>
        </p:txBody>
      </p:sp>
      <p:sp>
        <p:nvSpPr>
          <p:cNvPr id="5128" name="Rectangle 13"/>
          <p:cNvSpPr>
            <a:spLocks noChangeArrowheads="1"/>
          </p:cNvSpPr>
          <p:nvPr/>
        </p:nvSpPr>
        <p:spPr bwMode="auto">
          <a:xfrm>
            <a:off x="485775" y="1579563"/>
            <a:ext cx="5667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zh-CN" sz="2300">
                <a:solidFill>
                  <a:srgbClr val="FFFFFF"/>
                </a:solidFill>
                <a:latin typeface="微软雅黑" panose="020B0503020204020204" pitchFamily="34" charset="-122"/>
                <a:ea typeface="微软雅黑" panose="020B0503020204020204" pitchFamily="34" charset="-122"/>
              </a:rPr>
              <a:t>Part</a:t>
            </a:r>
            <a:endParaRPr lang="zh-CN" altLang="zh-CN">
              <a:solidFill>
                <a:srgbClr val="FEAE01"/>
              </a:solidFill>
              <a:latin typeface="微软雅黑" panose="020B0503020204020204" pitchFamily="34" charset="-122"/>
              <a:ea typeface="微软雅黑" panose="020B0503020204020204" pitchFamily="34" charset="-122"/>
            </a:endParaRPr>
          </a:p>
        </p:txBody>
      </p:sp>
      <p:sp>
        <p:nvSpPr>
          <p:cNvPr id="74" name="TextBox 73"/>
          <p:cNvSpPr txBox="1">
            <a:spLocks noChangeArrowheads="1"/>
          </p:cNvSpPr>
          <p:nvPr/>
        </p:nvSpPr>
        <p:spPr bwMode="auto">
          <a:xfrm>
            <a:off x="2617788" y="1708150"/>
            <a:ext cx="6688137"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lnSpc>
                <a:spcPct val="150000"/>
              </a:lnSpc>
              <a:buFont typeface="Wingdings" panose="05000000000000000000" pitchFamily="2" charset="2"/>
              <a:buChar char="n"/>
              <a:defRPr/>
            </a:pPr>
            <a:r>
              <a:rPr lang="en-US" altLang="zh-CN" sz="2800" dirty="0" smtClean="0">
                <a:solidFill>
                  <a:srgbClr val="2B2A30"/>
                </a:solidFill>
                <a:latin typeface="+mj-lt"/>
                <a:ea typeface="微软雅黑" panose="020B0503020204020204" pitchFamily="34" charset="-122"/>
              </a:rPr>
              <a:t> 2.1</a:t>
            </a:r>
            <a:r>
              <a:rPr lang="en-US" altLang="zh-CN" sz="2800" dirty="0" smtClean="0">
                <a:solidFill>
                  <a:srgbClr val="2B2A30"/>
                </a:solidFill>
                <a:latin typeface="微软雅黑" panose="020B0503020204020204" pitchFamily="34" charset="-122"/>
                <a:ea typeface="微软雅黑" panose="020B0503020204020204" pitchFamily="34" charset="-122"/>
              </a:rPr>
              <a:t> </a:t>
            </a:r>
            <a:r>
              <a:rPr lang="zh-CN" altLang="en-US" sz="2800" dirty="0" smtClean="0">
                <a:solidFill>
                  <a:srgbClr val="2B2A30"/>
                </a:solidFill>
                <a:latin typeface="微软雅黑" panose="020B0503020204020204" pitchFamily="34" charset="-122"/>
                <a:ea typeface="微软雅黑" panose="020B0503020204020204" pitchFamily="34" charset="-122"/>
              </a:rPr>
              <a:t>离子键</a:t>
            </a:r>
            <a:endParaRPr lang="en-US" altLang="zh-CN" sz="2800" dirty="0" smtClean="0">
              <a:solidFill>
                <a:srgbClr val="2B2A30"/>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defRPr/>
            </a:pPr>
            <a:r>
              <a:rPr lang="en-US" altLang="zh-CN" sz="2800" dirty="0" smtClean="0">
                <a:solidFill>
                  <a:srgbClr val="2B2A30"/>
                </a:solidFill>
                <a:latin typeface="+mj-lt"/>
                <a:ea typeface="微软雅黑" panose="020B0503020204020204" pitchFamily="34" charset="-122"/>
              </a:rPr>
              <a:t> 2.2</a:t>
            </a:r>
            <a:r>
              <a:rPr lang="en-US" altLang="zh-CN" sz="2800" dirty="0" smtClean="0">
                <a:solidFill>
                  <a:srgbClr val="2B2A30"/>
                </a:solidFill>
                <a:latin typeface="微软雅黑" panose="020B0503020204020204" pitchFamily="34" charset="-122"/>
                <a:ea typeface="微软雅黑" panose="020B0503020204020204" pitchFamily="34" charset="-122"/>
              </a:rPr>
              <a:t> </a:t>
            </a:r>
            <a:r>
              <a:rPr lang="zh-CN" altLang="en-US" sz="2800" dirty="0" smtClean="0">
                <a:solidFill>
                  <a:srgbClr val="2B2A30"/>
                </a:solidFill>
                <a:latin typeface="微软雅黑" panose="020B0503020204020204" pitchFamily="34" charset="-122"/>
                <a:ea typeface="微软雅黑" panose="020B0503020204020204" pitchFamily="34" charset="-122"/>
              </a:rPr>
              <a:t>共价键与分子构型</a:t>
            </a:r>
            <a:endParaRPr lang="en-US" altLang="zh-CN" sz="2800" dirty="0" smtClean="0">
              <a:solidFill>
                <a:srgbClr val="2B2A30"/>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defRPr/>
            </a:pPr>
            <a:r>
              <a:rPr lang="en-US" altLang="zh-CN" sz="2800" dirty="0" smtClean="0">
                <a:solidFill>
                  <a:srgbClr val="2B2A30"/>
                </a:solidFill>
                <a:latin typeface="+mn-lt"/>
                <a:ea typeface="微软雅黑" panose="020B0503020204020204" pitchFamily="34" charset="-122"/>
              </a:rPr>
              <a:t> 2.3</a:t>
            </a:r>
            <a:r>
              <a:rPr lang="en-US" altLang="zh-CN" sz="2800" dirty="0" smtClean="0">
                <a:solidFill>
                  <a:srgbClr val="2B2A30"/>
                </a:solidFill>
                <a:latin typeface="微软雅黑" panose="020B0503020204020204" pitchFamily="34" charset="-122"/>
                <a:ea typeface="微软雅黑" panose="020B0503020204020204" pitchFamily="34" charset="-122"/>
              </a:rPr>
              <a:t> </a:t>
            </a:r>
            <a:r>
              <a:rPr lang="zh-CN" altLang="en-US" sz="2800" dirty="0" smtClean="0">
                <a:solidFill>
                  <a:srgbClr val="2B2A30"/>
                </a:solidFill>
                <a:latin typeface="微软雅黑" panose="020B0503020204020204" pitchFamily="34" charset="-122"/>
                <a:ea typeface="微软雅黑" panose="020B0503020204020204" pitchFamily="34" charset="-122"/>
              </a:rPr>
              <a:t>配位键与配位化合物</a:t>
            </a:r>
            <a:endParaRPr lang="en-US" altLang="zh-CN" sz="2800" dirty="0" smtClean="0">
              <a:solidFill>
                <a:srgbClr val="2B2A30"/>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defRPr/>
            </a:pPr>
            <a:r>
              <a:rPr lang="en-US" altLang="zh-CN" sz="2800" dirty="0" smtClean="0">
                <a:solidFill>
                  <a:srgbClr val="2B2A30"/>
                </a:solidFill>
                <a:latin typeface="微软雅黑" panose="020B0503020204020204" pitchFamily="34" charset="-122"/>
                <a:ea typeface="微软雅黑" panose="020B0503020204020204" pitchFamily="34" charset="-122"/>
              </a:rPr>
              <a:t> 2.4 </a:t>
            </a:r>
            <a:r>
              <a:rPr lang="zh-CN" altLang="en-US" sz="2800" dirty="0" smtClean="0">
                <a:solidFill>
                  <a:srgbClr val="2B2A30"/>
                </a:solidFill>
                <a:latin typeface="微软雅黑" panose="020B0503020204020204" pitchFamily="34" charset="-122"/>
                <a:ea typeface="微软雅黑" panose="020B0503020204020204" pitchFamily="34" charset="-122"/>
              </a:rPr>
              <a:t>金属键</a:t>
            </a:r>
            <a:r>
              <a:rPr lang="en-US" altLang="zh-CN" sz="2800" dirty="0" smtClean="0">
                <a:solidFill>
                  <a:srgbClr val="2B2A30"/>
                </a:solidFill>
                <a:latin typeface="微软雅黑" panose="020B0503020204020204" pitchFamily="34" charset="-122"/>
                <a:ea typeface="微软雅黑" panose="020B0503020204020204" pitchFamily="34" charset="-122"/>
              </a:rPr>
              <a:t>(</a:t>
            </a:r>
            <a:r>
              <a:rPr lang="zh-CN" altLang="en-US" sz="2800" dirty="0" smtClean="0">
                <a:solidFill>
                  <a:srgbClr val="2B2A30"/>
                </a:solidFill>
                <a:latin typeface="微软雅黑" panose="020B0503020204020204" pitchFamily="34" charset="-122"/>
                <a:ea typeface="微软雅黑" panose="020B0503020204020204" pitchFamily="34" charset="-122"/>
              </a:rPr>
              <a:t>略</a:t>
            </a:r>
            <a:r>
              <a:rPr lang="en-US" altLang="zh-CN" sz="2800" dirty="0" smtClean="0">
                <a:solidFill>
                  <a:srgbClr val="2B2A30"/>
                </a:solidFill>
                <a:latin typeface="微软雅黑" panose="020B0503020204020204" pitchFamily="34" charset="-122"/>
                <a:ea typeface="微软雅黑" panose="020B0503020204020204" pitchFamily="34" charset="-122"/>
              </a:rPr>
              <a:t>)</a:t>
            </a:r>
          </a:p>
        </p:txBody>
      </p:sp>
    </p:spTree>
  </p:cSld>
  <p:clrMapOvr>
    <a:masterClrMapping/>
  </p:clrMapOvr>
  <p:transition spd="slow" advTm="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116013" y="813644"/>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离子极化的决定因素</a:t>
            </a:r>
          </a:p>
        </p:txBody>
      </p:sp>
      <p:sp>
        <p:nvSpPr>
          <p:cNvPr id="8" name="Rectangle 3"/>
          <p:cNvSpPr txBox="1">
            <a:spLocks noChangeArrowheads="1"/>
          </p:cNvSpPr>
          <p:nvPr/>
        </p:nvSpPr>
        <p:spPr>
          <a:xfrm>
            <a:off x="971550" y="1276350"/>
            <a:ext cx="6840538" cy="300355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0" eaLnBrk="1" hangingPunct="1">
              <a:buFont typeface="Wingdings" panose="05000000000000000000" pitchFamily="2" charset="2"/>
              <a:buNone/>
              <a:defRPr/>
            </a:pPr>
            <a:r>
              <a:rPr lang="zh-CN" altLang="en-US" sz="2000" kern="0" dirty="0" smtClean="0">
                <a:latin typeface="+mn-ea"/>
                <a:cs typeface="Times New Roman" panose="02020603050405020304" pitchFamily="18" charset="0"/>
              </a:rPr>
              <a:t>      极化能力：</a:t>
            </a:r>
          </a:p>
          <a:p>
            <a:pPr indent="457200" eaLnBrk="1" hangingPunct="1">
              <a:buFont typeface="Wingdings" panose="05000000000000000000" pitchFamily="2" charset="2"/>
              <a:buNone/>
              <a:defRPr/>
            </a:pPr>
            <a:r>
              <a:rPr lang="zh-CN" altLang="en-US" sz="2000" kern="0" dirty="0" smtClean="0">
                <a:solidFill>
                  <a:srgbClr val="0000CC"/>
                </a:solidFill>
                <a:latin typeface="+mn-ea"/>
                <a:cs typeface="Times New Roman" panose="02020603050405020304" pitchFamily="18" charset="0"/>
              </a:rPr>
              <a:t>正离子的电荷越高， 离子的半径越小，变形性就越小，极化能力就越</a:t>
            </a:r>
            <a:r>
              <a:rPr lang="zh-CN" altLang="en-US" sz="2000" kern="0" dirty="0">
                <a:solidFill>
                  <a:srgbClr val="0000CC"/>
                </a:solidFill>
                <a:latin typeface="+mn-ea"/>
                <a:cs typeface="Times New Roman" panose="02020603050405020304" pitchFamily="18" charset="0"/>
              </a:rPr>
              <a:t>大。</a:t>
            </a:r>
            <a:r>
              <a:rPr lang="zh-CN" altLang="en-US" sz="2000" kern="0" dirty="0" smtClean="0">
                <a:solidFill>
                  <a:srgbClr val="FF0000"/>
                </a:solidFill>
                <a:latin typeface="+mn-ea"/>
                <a:cs typeface="Times New Roman" panose="02020603050405020304" pitchFamily="18" charset="0"/>
              </a:rPr>
              <a:t>（正离子也可以被极化）</a:t>
            </a:r>
          </a:p>
          <a:p>
            <a:pPr indent="0" eaLnBrk="1" hangingPunct="1">
              <a:buFont typeface="Wingdings" panose="05000000000000000000" pitchFamily="2" charset="2"/>
              <a:buNone/>
              <a:defRPr/>
            </a:pPr>
            <a:r>
              <a:rPr lang="zh-CN" altLang="en-US" sz="2000" kern="0" dirty="0" smtClean="0">
                <a:latin typeface="+mn-ea"/>
                <a:cs typeface="Times New Roman" panose="02020603050405020304" pitchFamily="18" charset="0"/>
              </a:rPr>
              <a:t>      变形能力：</a:t>
            </a:r>
          </a:p>
          <a:p>
            <a:pPr indent="457200" eaLnBrk="1" hangingPunct="1">
              <a:buFont typeface="Wingdings" panose="05000000000000000000" pitchFamily="2" charset="2"/>
              <a:buNone/>
              <a:defRPr/>
            </a:pPr>
            <a:r>
              <a:rPr lang="zh-CN" altLang="en-US" sz="2000" kern="0" dirty="0" smtClean="0">
                <a:solidFill>
                  <a:srgbClr val="0000CC"/>
                </a:solidFill>
                <a:latin typeface="+mn-ea"/>
                <a:cs typeface="Times New Roman" panose="02020603050405020304" pitchFamily="18" charset="0"/>
              </a:rPr>
              <a:t>负离子的电荷越高， 离子的半径越大，变形性越大，越易被极化。</a:t>
            </a:r>
            <a:endParaRPr lang="en-US" altLang="zh-CN" sz="2000" kern="0" dirty="0" smtClean="0">
              <a:solidFill>
                <a:srgbClr val="0000CC"/>
              </a:solidFill>
              <a:latin typeface="+mn-ea"/>
              <a:cs typeface="Times New Roman" panose="02020603050405020304" pitchFamily="18" charset="0"/>
            </a:endParaRPr>
          </a:p>
          <a:p>
            <a:pPr indent="0" eaLnBrk="1" hangingPunct="1">
              <a:buFont typeface="Wingdings" panose="05000000000000000000" pitchFamily="2" charset="2"/>
              <a:buNone/>
              <a:defRPr/>
            </a:pPr>
            <a:r>
              <a:rPr lang="zh-CN" altLang="en-US" sz="2000" kern="0" dirty="0" smtClean="0">
                <a:solidFill>
                  <a:srgbClr val="D60093"/>
                </a:solidFill>
                <a:latin typeface="+mn-ea"/>
                <a:cs typeface="Times New Roman" panose="02020603050405020304" pitchFamily="18" charset="0"/>
              </a:rPr>
              <a:t>      </a:t>
            </a:r>
            <a:r>
              <a:rPr lang="zh-CN" altLang="en-US" sz="2000" kern="0" dirty="0" smtClean="0">
                <a:solidFill>
                  <a:srgbClr val="FF0000"/>
                </a:solidFill>
                <a:latin typeface="+mn-ea"/>
                <a:cs typeface="Times New Roman" panose="02020603050405020304" pitchFamily="18" charset="0"/>
              </a:rPr>
              <a:t>离子的电子构型 （电荷相同，半径接近）</a:t>
            </a:r>
          </a:p>
        </p:txBody>
      </p:sp>
      <p:sp>
        <p:nvSpPr>
          <p:cNvPr id="11" name="Text Box 4"/>
          <p:cNvSpPr txBox="1">
            <a:spLocks noChangeArrowheads="1"/>
          </p:cNvSpPr>
          <p:nvPr/>
        </p:nvSpPr>
        <p:spPr bwMode="auto">
          <a:xfrm>
            <a:off x="900113" y="4314825"/>
            <a:ext cx="1800225" cy="676275"/>
          </a:xfrm>
          <a:prstGeom prst="rect">
            <a:avLst/>
          </a:prstGeom>
          <a:noFill/>
          <a:ln w="9525">
            <a:noFill/>
            <a:miter lim="800000"/>
            <a:headEnd/>
            <a:tailEnd/>
          </a:ln>
        </p:spPr>
        <p:txBody>
          <a:bodyPr>
            <a:spAutoFit/>
          </a:bodyPr>
          <a:lstStyle/>
          <a:p>
            <a:pPr>
              <a:lnSpc>
                <a:spcPct val="70000"/>
              </a:lnSpc>
              <a:spcBef>
                <a:spcPct val="50000"/>
              </a:spcBef>
              <a:defRPr/>
            </a:pPr>
            <a:r>
              <a:rPr lang="en-US" altLang="zh-CN" sz="2000" dirty="0">
                <a:solidFill>
                  <a:srgbClr val="0000CC"/>
                </a:solidFill>
                <a:latin typeface="Times New Roman" panose="02020603050405020304" pitchFamily="18" charset="0"/>
                <a:ea typeface="+mn-ea"/>
                <a:cs typeface="Times New Roman" panose="02020603050405020304" pitchFamily="18" charset="0"/>
              </a:rPr>
              <a:t>     18+2</a:t>
            </a:r>
          </a:p>
          <a:p>
            <a:pPr>
              <a:lnSpc>
                <a:spcPct val="70000"/>
              </a:lnSpc>
              <a:spcBef>
                <a:spcPct val="50000"/>
              </a:spcBef>
              <a:defRPr/>
            </a:pPr>
            <a:r>
              <a:rPr lang="zh-CN" altLang="en-US" sz="2000" dirty="0">
                <a:solidFill>
                  <a:srgbClr val="0000CC"/>
                </a:solidFill>
                <a:latin typeface="Times New Roman" panose="02020603050405020304" pitchFamily="18" charset="0"/>
                <a:ea typeface="+mn-ea"/>
                <a:cs typeface="Times New Roman" panose="02020603050405020304" pitchFamily="18" charset="0"/>
              </a:rPr>
              <a:t>电子型离子</a:t>
            </a:r>
          </a:p>
        </p:txBody>
      </p:sp>
      <p:sp>
        <p:nvSpPr>
          <p:cNvPr id="12" name="Text Box 5"/>
          <p:cNvSpPr txBox="1">
            <a:spLocks noChangeArrowheads="1"/>
          </p:cNvSpPr>
          <p:nvPr/>
        </p:nvSpPr>
        <p:spPr bwMode="auto">
          <a:xfrm>
            <a:off x="2844800" y="4306888"/>
            <a:ext cx="1509713" cy="676275"/>
          </a:xfrm>
          <a:prstGeom prst="rect">
            <a:avLst/>
          </a:prstGeom>
          <a:noFill/>
          <a:ln w="9525">
            <a:noFill/>
            <a:miter lim="800000"/>
            <a:headEnd/>
            <a:tailEnd/>
          </a:ln>
        </p:spPr>
        <p:txBody>
          <a:bodyPr>
            <a:spAutoFit/>
          </a:bodyPr>
          <a:lstStyle/>
          <a:p>
            <a:pPr>
              <a:lnSpc>
                <a:spcPct val="70000"/>
              </a:lnSpc>
              <a:spcBef>
                <a:spcPct val="50000"/>
              </a:spcBef>
              <a:defRPr/>
            </a:pPr>
            <a:r>
              <a:rPr lang="en-US" altLang="zh-CN" sz="2000" dirty="0">
                <a:solidFill>
                  <a:srgbClr val="0000CC"/>
                </a:solidFill>
                <a:latin typeface="Times New Roman" panose="02020603050405020304" pitchFamily="18" charset="0"/>
                <a:ea typeface="+mn-ea"/>
                <a:cs typeface="Times New Roman" panose="02020603050405020304" pitchFamily="18" charset="0"/>
              </a:rPr>
              <a:t>       18</a:t>
            </a:r>
          </a:p>
          <a:p>
            <a:pPr>
              <a:lnSpc>
                <a:spcPct val="70000"/>
              </a:lnSpc>
              <a:spcBef>
                <a:spcPct val="50000"/>
              </a:spcBef>
              <a:defRPr/>
            </a:pPr>
            <a:r>
              <a:rPr lang="zh-CN" altLang="en-US" sz="2000" dirty="0">
                <a:solidFill>
                  <a:srgbClr val="0000CC"/>
                </a:solidFill>
                <a:latin typeface="Times New Roman" panose="02020603050405020304" pitchFamily="18" charset="0"/>
                <a:ea typeface="+mn-ea"/>
                <a:cs typeface="Times New Roman" panose="02020603050405020304" pitchFamily="18" charset="0"/>
              </a:rPr>
              <a:t>电子型离子</a:t>
            </a:r>
          </a:p>
        </p:txBody>
      </p:sp>
      <p:sp>
        <p:nvSpPr>
          <p:cNvPr id="13" name="Text Box 6"/>
          <p:cNvSpPr txBox="1">
            <a:spLocks noChangeArrowheads="1"/>
          </p:cNvSpPr>
          <p:nvPr/>
        </p:nvSpPr>
        <p:spPr bwMode="auto">
          <a:xfrm>
            <a:off x="4932363" y="4306888"/>
            <a:ext cx="1800225" cy="676275"/>
          </a:xfrm>
          <a:prstGeom prst="rect">
            <a:avLst/>
          </a:prstGeom>
          <a:noFill/>
          <a:ln w="9525">
            <a:noFill/>
            <a:miter lim="800000"/>
            <a:headEnd/>
            <a:tailEnd/>
          </a:ln>
        </p:spPr>
        <p:txBody>
          <a:bodyPr>
            <a:spAutoFit/>
          </a:bodyPr>
          <a:lstStyle/>
          <a:p>
            <a:pPr>
              <a:lnSpc>
                <a:spcPct val="70000"/>
              </a:lnSpc>
              <a:spcBef>
                <a:spcPct val="50000"/>
              </a:spcBef>
              <a:defRPr/>
            </a:pPr>
            <a:r>
              <a:rPr lang="en-US" altLang="zh-CN" sz="2000" dirty="0">
                <a:solidFill>
                  <a:srgbClr val="0000CC"/>
                </a:solidFill>
                <a:latin typeface="Times New Roman" panose="02020603050405020304" pitchFamily="18" charset="0"/>
                <a:ea typeface="+mn-ea"/>
                <a:cs typeface="Times New Roman" panose="02020603050405020304" pitchFamily="18" charset="0"/>
              </a:rPr>
              <a:t>  </a:t>
            </a:r>
            <a:r>
              <a:rPr lang="zh-CN" altLang="en-US" sz="2000" dirty="0">
                <a:solidFill>
                  <a:srgbClr val="0000CC"/>
                </a:solidFill>
                <a:latin typeface="Times New Roman" panose="02020603050405020304" pitchFamily="18" charset="0"/>
                <a:ea typeface="+mn-ea"/>
                <a:cs typeface="Times New Roman" panose="02020603050405020304" pitchFamily="18" charset="0"/>
              </a:rPr>
              <a:t>不规则</a:t>
            </a:r>
          </a:p>
          <a:p>
            <a:pPr>
              <a:lnSpc>
                <a:spcPct val="70000"/>
              </a:lnSpc>
              <a:spcBef>
                <a:spcPct val="50000"/>
              </a:spcBef>
              <a:defRPr/>
            </a:pPr>
            <a:r>
              <a:rPr lang="zh-CN" altLang="en-US" sz="2000" dirty="0">
                <a:solidFill>
                  <a:srgbClr val="0000CC"/>
                </a:solidFill>
                <a:latin typeface="Times New Roman" panose="02020603050405020304" pitchFamily="18" charset="0"/>
                <a:ea typeface="+mn-ea"/>
                <a:cs typeface="Times New Roman" panose="02020603050405020304" pitchFamily="18" charset="0"/>
              </a:rPr>
              <a:t>电子型离子 </a:t>
            </a:r>
          </a:p>
        </p:txBody>
      </p:sp>
      <p:sp>
        <p:nvSpPr>
          <p:cNvPr id="14" name="Text Box 7"/>
          <p:cNvSpPr txBox="1">
            <a:spLocks noChangeArrowheads="1"/>
          </p:cNvSpPr>
          <p:nvPr/>
        </p:nvSpPr>
        <p:spPr bwMode="auto">
          <a:xfrm>
            <a:off x="6804025" y="4314825"/>
            <a:ext cx="1871663" cy="400050"/>
          </a:xfrm>
          <a:prstGeom prst="rect">
            <a:avLst/>
          </a:prstGeom>
          <a:noFill/>
          <a:ln w="9525">
            <a:noFill/>
            <a:miter lim="800000"/>
            <a:headEnd/>
            <a:tailEnd/>
          </a:ln>
        </p:spPr>
        <p:txBody>
          <a:bodyPr>
            <a:spAutoFit/>
          </a:bodyPr>
          <a:lstStyle/>
          <a:p>
            <a:pPr>
              <a:spcBef>
                <a:spcPct val="50000"/>
              </a:spcBef>
              <a:defRPr/>
            </a:pPr>
            <a:r>
              <a:rPr lang="en-US" altLang="zh-CN" sz="2000" dirty="0">
                <a:solidFill>
                  <a:srgbClr val="0000CC"/>
                </a:solidFill>
                <a:latin typeface="Times New Roman" panose="02020603050405020304" pitchFamily="18" charset="0"/>
                <a:ea typeface="+mn-ea"/>
                <a:cs typeface="Times New Roman" panose="02020603050405020304" pitchFamily="18" charset="0"/>
              </a:rPr>
              <a:t>8 </a:t>
            </a:r>
            <a:r>
              <a:rPr lang="zh-CN" altLang="en-US" sz="2000" dirty="0">
                <a:solidFill>
                  <a:srgbClr val="0000CC"/>
                </a:solidFill>
                <a:latin typeface="Times New Roman" panose="02020603050405020304" pitchFamily="18" charset="0"/>
                <a:ea typeface="+mn-ea"/>
                <a:cs typeface="Times New Roman" panose="02020603050405020304" pitchFamily="18" charset="0"/>
              </a:rPr>
              <a:t>电子型离子</a:t>
            </a:r>
          </a:p>
        </p:txBody>
      </p:sp>
      <p:sp>
        <p:nvSpPr>
          <p:cNvPr id="15" name="Text Box 8"/>
          <p:cNvSpPr txBox="1">
            <a:spLocks noChangeArrowheads="1"/>
          </p:cNvSpPr>
          <p:nvPr/>
        </p:nvSpPr>
        <p:spPr bwMode="auto">
          <a:xfrm>
            <a:off x="2484438" y="4314825"/>
            <a:ext cx="576262" cy="400050"/>
          </a:xfrm>
          <a:prstGeom prst="rect">
            <a:avLst/>
          </a:prstGeom>
          <a:noFill/>
          <a:ln w="9525">
            <a:noFill/>
            <a:miter lim="800000"/>
            <a:headEnd/>
            <a:tailEnd/>
          </a:ln>
        </p:spPr>
        <p:txBody>
          <a:bodyPr>
            <a:spAutoFit/>
          </a:bodyPr>
          <a:lstStyle/>
          <a:p>
            <a:pPr>
              <a:spcBef>
                <a:spcPct val="50000"/>
              </a:spcBef>
              <a:defRPr/>
            </a:pPr>
            <a:r>
              <a:rPr lang="en-US" altLang="zh-CN" sz="2000" dirty="0">
                <a:solidFill>
                  <a:srgbClr val="0000CC"/>
                </a:solidFill>
                <a:latin typeface="Times New Roman" panose="02020603050405020304" pitchFamily="18" charset="0"/>
                <a:ea typeface="+mn-ea"/>
                <a:cs typeface="Times New Roman" panose="02020603050405020304" pitchFamily="18" charset="0"/>
              </a:rPr>
              <a:t>&gt;</a:t>
            </a:r>
          </a:p>
        </p:txBody>
      </p:sp>
      <p:sp>
        <p:nvSpPr>
          <p:cNvPr id="16" name="Text Box 9"/>
          <p:cNvSpPr txBox="1">
            <a:spLocks noChangeArrowheads="1"/>
          </p:cNvSpPr>
          <p:nvPr/>
        </p:nvSpPr>
        <p:spPr bwMode="auto">
          <a:xfrm>
            <a:off x="4427538" y="4300538"/>
            <a:ext cx="576262" cy="400050"/>
          </a:xfrm>
          <a:prstGeom prst="rect">
            <a:avLst/>
          </a:prstGeom>
          <a:noFill/>
          <a:ln w="9525">
            <a:noFill/>
            <a:miter lim="800000"/>
            <a:headEnd/>
            <a:tailEnd/>
          </a:ln>
        </p:spPr>
        <p:txBody>
          <a:bodyPr>
            <a:spAutoFit/>
          </a:bodyPr>
          <a:lstStyle/>
          <a:p>
            <a:pPr>
              <a:spcBef>
                <a:spcPct val="50000"/>
              </a:spcBef>
              <a:defRPr/>
            </a:pPr>
            <a:r>
              <a:rPr lang="en-US" altLang="zh-CN" sz="2000" dirty="0">
                <a:solidFill>
                  <a:srgbClr val="0000CC"/>
                </a:solidFill>
                <a:latin typeface="Times New Roman" panose="02020603050405020304" pitchFamily="18" charset="0"/>
                <a:ea typeface="+mn-ea"/>
                <a:cs typeface="Times New Roman" panose="02020603050405020304" pitchFamily="18" charset="0"/>
              </a:rPr>
              <a:t>&gt;</a:t>
            </a:r>
          </a:p>
        </p:txBody>
      </p:sp>
      <p:sp>
        <p:nvSpPr>
          <p:cNvPr id="17" name="Text Box 10"/>
          <p:cNvSpPr txBox="1">
            <a:spLocks noChangeArrowheads="1"/>
          </p:cNvSpPr>
          <p:nvPr/>
        </p:nvSpPr>
        <p:spPr bwMode="auto">
          <a:xfrm>
            <a:off x="6443663" y="4314825"/>
            <a:ext cx="576262" cy="400050"/>
          </a:xfrm>
          <a:prstGeom prst="rect">
            <a:avLst/>
          </a:prstGeom>
          <a:noFill/>
          <a:ln w="9525">
            <a:noFill/>
            <a:miter lim="800000"/>
            <a:headEnd/>
            <a:tailEnd/>
          </a:ln>
        </p:spPr>
        <p:txBody>
          <a:bodyPr>
            <a:spAutoFit/>
          </a:bodyPr>
          <a:lstStyle/>
          <a:p>
            <a:pPr>
              <a:spcBef>
                <a:spcPct val="50000"/>
              </a:spcBef>
              <a:defRPr/>
            </a:pPr>
            <a:r>
              <a:rPr lang="en-US" altLang="zh-CN" sz="2000" dirty="0">
                <a:solidFill>
                  <a:srgbClr val="0000CC"/>
                </a:solidFill>
                <a:latin typeface="Times New Roman" panose="02020603050405020304" pitchFamily="18" charset="0"/>
                <a:ea typeface="+mn-ea"/>
                <a:cs typeface="Times New Roman" panose="02020603050405020304" pitchFamily="18" charset="0"/>
              </a:rPr>
              <a:t>&gt;</a:t>
            </a:r>
          </a:p>
        </p:txBody>
      </p:sp>
      <p:sp>
        <p:nvSpPr>
          <p:cNvPr id="37899"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2.1.3 </a:t>
            </a:r>
            <a:r>
              <a:rPr lang="zh-CN" altLang="en-US" sz="2800">
                <a:latin typeface="微软雅黑" panose="020B0503020204020204" pitchFamily="34" charset="-122"/>
                <a:ea typeface="微软雅黑" panose="020B0503020204020204" pitchFamily="34" charset="-122"/>
              </a:rPr>
              <a:t>离子的极化</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1" grpId="0"/>
      <p:bldP spid="12" grpId="0"/>
      <p:bldP spid="13" grpId="0"/>
      <p:bldP spid="14" grpId="0"/>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2"/>
          <p:cNvSpPr txBox="1">
            <a:spLocks noChangeArrowheads="1"/>
          </p:cNvSpPr>
          <p:nvPr/>
        </p:nvSpPr>
        <p:spPr>
          <a:xfrm>
            <a:off x="1403350" y="938213"/>
            <a:ext cx="1990725" cy="501650"/>
          </a:xfrm>
          <a:prstGeom prst="rect">
            <a:avLst/>
          </a:prstGeom>
          <a:no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sz="2400" kern="0" dirty="0" smtClean="0">
                <a:solidFill>
                  <a:srgbClr val="FF0000"/>
                </a:solidFill>
                <a:latin typeface="+mn-ea"/>
                <a:ea typeface="+mn-ea"/>
              </a:rPr>
              <a:t>例如： </a:t>
            </a:r>
          </a:p>
        </p:txBody>
      </p:sp>
      <p:sp>
        <p:nvSpPr>
          <p:cNvPr id="19" name="Rectangle 3"/>
          <p:cNvSpPr txBox="1">
            <a:spLocks noChangeArrowheads="1"/>
          </p:cNvSpPr>
          <p:nvPr/>
        </p:nvSpPr>
        <p:spPr>
          <a:xfrm>
            <a:off x="1403350" y="1647825"/>
            <a:ext cx="6840538" cy="3148013"/>
          </a:xfrm>
          <a:prstGeom prst="rect">
            <a:avLst/>
          </a:prstGeom>
          <a:noFill/>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indent="0" algn="just">
              <a:lnSpc>
                <a:spcPct val="90000"/>
              </a:lnSpc>
              <a:buFont typeface="Wingdings" panose="05000000000000000000" pitchFamily="2" charset="2"/>
              <a:buNone/>
              <a:defRPr/>
            </a:pPr>
            <a:r>
              <a:rPr lang="en-US" altLang="zh-CN" sz="2400" kern="0" dirty="0" smtClean="0">
                <a:solidFill>
                  <a:srgbClr val="0000CC"/>
                </a:solidFill>
                <a:latin typeface="Times New Roman" panose="02020603050405020304" pitchFamily="18" charset="0"/>
                <a:cs typeface="Times New Roman" panose="02020603050405020304" pitchFamily="18" charset="0"/>
              </a:rPr>
              <a:t>Cu</a:t>
            </a:r>
            <a:r>
              <a:rPr lang="en-US" altLang="zh-CN" sz="2400" kern="0" baseline="30000" dirty="0" smtClean="0">
                <a:solidFill>
                  <a:srgbClr val="0000CC"/>
                </a:solidFill>
                <a:latin typeface="Times New Roman" panose="02020603050405020304" pitchFamily="18" charset="0"/>
                <a:cs typeface="Times New Roman" panose="02020603050405020304" pitchFamily="18" charset="0"/>
              </a:rPr>
              <a:t>+</a:t>
            </a:r>
            <a:r>
              <a:rPr lang="zh-CN" altLang="en-US" sz="2400" kern="0" dirty="0" smtClean="0">
                <a:solidFill>
                  <a:srgbClr val="0000CC"/>
                </a:solidFill>
                <a:latin typeface="Times New Roman" panose="02020603050405020304" pitchFamily="18" charset="0"/>
                <a:cs typeface="Times New Roman" panose="02020603050405020304" pitchFamily="18" charset="0"/>
              </a:rPr>
              <a:t>（</a:t>
            </a:r>
            <a:r>
              <a:rPr lang="en-US" altLang="zh-CN" sz="2400" kern="0" dirty="0" smtClean="0">
                <a:solidFill>
                  <a:srgbClr val="0000CC"/>
                </a:solidFill>
                <a:latin typeface="Times New Roman" panose="02020603050405020304" pitchFamily="18" charset="0"/>
                <a:cs typeface="Times New Roman" panose="02020603050405020304" pitchFamily="18" charset="0"/>
              </a:rPr>
              <a:t>96 pm</a:t>
            </a:r>
            <a:r>
              <a:rPr lang="zh-CN" altLang="en-US" sz="2400" kern="0" dirty="0" smtClean="0">
                <a:solidFill>
                  <a:srgbClr val="0000CC"/>
                </a:solidFill>
                <a:latin typeface="Times New Roman" panose="02020603050405020304" pitchFamily="18" charset="0"/>
                <a:cs typeface="Times New Roman" panose="02020603050405020304" pitchFamily="18" charset="0"/>
              </a:rPr>
              <a:t>），</a:t>
            </a:r>
            <a:r>
              <a:rPr lang="en-US" altLang="zh-CN" sz="2400" kern="0" dirty="0" smtClean="0">
                <a:solidFill>
                  <a:srgbClr val="0000CC"/>
                </a:solidFill>
                <a:latin typeface="Times New Roman" panose="02020603050405020304" pitchFamily="18" charset="0"/>
                <a:cs typeface="Times New Roman" panose="02020603050405020304" pitchFamily="18" charset="0"/>
              </a:rPr>
              <a:t>18 </a:t>
            </a:r>
            <a:r>
              <a:rPr lang="zh-CN" altLang="en-US" sz="2400" kern="0" dirty="0" smtClean="0">
                <a:solidFill>
                  <a:srgbClr val="0000CC"/>
                </a:solidFill>
                <a:latin typeface="Times New Roman" panose="02020603050405020304" pitchFamily="18" charset="0"/>
                <a:cs typeface="Times New Roman" panose="02020603050405020304" pitchFamily="18" charset="0"/>
              </a:rPr>
              <a:t>电子构型</a:t>
            </a:r>
            <a:r>
              <a:rPr lang="zh-CN" altLang="en-US" sz="2400" kern="0" dirty="0" smtClean="0">
                <a:latin typeface="Times New Roman" panose="02020603050405020304" pitchFamily="18" charset="0"/>
                <a:cs typeface="Times New Roman" panose="02020603050405020304" pitchFamily="18" charset="0"/>
              </a:rPr>
              <a:t> </a:t>
            </a:r>
          </a:p>
          <a:p>
            <a:pPr algn="just">
              <a:lnSpc>
                <a:spcPct val="90000"/>
              </a:lnSpc>
              <a:buFont typeface="Wingdings" panose="05000000000000000000" pitchFamily="2" charset="2"/>
              <a:buChar char="u"/>
              <a:defRPr/>
            </a:pPr>
            <a:endParaRPr lang="zh-CN" altLang="en-US" sz="2400" kern="0" dirty="0" smtClean="0">
              <a:latin typeface="Times New Roman" panose="02020603050405020304" pitchFamily="18" charset="0"/>
              <a:cs typeface="Times New Roman" panose="02020603050405020304" pitchFamily="18" charset="0"/>
            </a:endParaRPr>
          </a:p>
          <a:p>
            <a:pPr marL="0" indent="0" algn="just">
              <a:lnSpc>
                <a:spcPct val="90000"/>
              </a:lnSpc>
              <a:buFont typeface="Wingdings" panose="05000000000000000000" pitchFamily="2" charset="2"/>
              <a:buNone/>
              <a:defRPr/>
            </a:pPr>
            <a:r>
              <a:rPr lang="en-US" altLang="zh-CN" sz="2400" kern="0" dirty="0" err="1" smtClean="0">
                <a:solidFill>
                  <a:srgbClr val="FF0000"/>
                </a:solidFill>
                <a:latin typeface="Times New Roman" panose="02020603050405020304" pitchFamily="18" charset="0"/>
                <a:cs typeface="Times New Roman" panose="02020603050405020304" pitchFamily="18" charset="0"/>
              </a:rPr>
              <a:t>CuCl</a:t>
            </a:r>
            <a:r>
              <a:rPr lang="zh-CN" altLang="en-US" sz="2400" kern="0" dirty="0" smtClean="0">
                <a:solidFill>
                  <a:srgbClr val="FF0000"/>
                </a:solidFill>
                <a:latin typeface="Times New Roman" panose="02020603050405020304" pitchFamily="18" charset="0"/>
                <a:cs typeface="Times New Roman" panose="02020603050405020304" pitchFamily="18" charset="0"/>
              </a:rPr>
              <a:t>（共价化合物），不溶于水，加热分解。</a:t>
            </a:r>
          </a:p>
          <a:p>
            <a:pPr algn="just">
              <a:lnSpc>
                <a:spcPct val="90000"/>
              </a:lnSpc>
              <a:buFont typeface="Wingdings" panose="05000000000000000000" pitchFamily="2" charset="2"/>
              <a:buChar char="u"/>
              <a:defRPr/>
            </a:pPr>
            <a:endParaRPr lang="zh-CN" altLang="en-US" sz="2400" kern="0" dirty="0" smtClean="0">
              <a:latin typeface="Times New Roman" panose="02020603050405020304" pitchFamily="18" charset="0"/>
              <a:cs typeface="Times New Roman" panose="02020603050405020304" pitchFamily="18" charset="0"/>
            </a:endParaRPr>
          </a:p>
          <a:p>
            <a:pPr marL="0" indent="0" algn="just">
              <a:lnSpc>
                <a:spcPct val="90000"/>
              </a:lnSpc>
              <a:buFont typeface="Wingdings" panose="05000000000000000000" pitchFamily="2" charset="2"/>
              <a:buNone/>
              <a:defRPr/>
            </a:pPr>
            <a:r>
              <a:rPr lang="en-US" altLang="zh-CN" sz="2400" kern="0" dirty="0" smtClean="0">
                <a:solidFill>
                  <a:srgbClr val="0000CC"/>
                </a:solidFill>
                <a:latin typeface="Times New Roman" panose="02020603050405020304" pitchFamily="18" charset="0"/>
                <a:cs typeface="Times New Roman" panose="02020603050405020304" pitchFamily="18" charset="0"/>
              </a:rPr>
              <a:t>Na</a:t>
            </a:r>
            <a:r>
              <a:rPr lang="en-US" altLang="zh-CN" sz="2400" kern="0" baseline="30000" dirty="0" smtClean="0">
                <a:solidFill>
                  <a:srgbClr val="0000CC"/>
                </a:solidFill>
                <a:latin typeface="Times New Roman" panose="02020603050405020304" pitchFamily="18" charset="0"/>
                <a:cs typeface="Times New Roman" panose="02020603050405020304" pitchFamily="18" charset="0"/>
              </a:rPr>
              <a:t>+</a:t>
            </a:r>
            <a:r>
              <a:rPr lang="zh-CN" altLang="en-US" sz="2400" kern="0" dirty="0" smtClean="0">
                <a:solidFill>
                  <a:srgbClr val="0000CC"/>
                </a:solidFill>
                <a:latin typeface="Times New Roman" panose="02020603050405020304" pitchFamily="18" charset="0"/>
                <a:cs typeface="Times New Roman" panose="02020603050405020304" pitchFamily="18" charset="0"/>
              </a:rPr>
              <a:t>（</a:t>
            </a:r>
            <a:r>
              <a:rPr lang="en-US" altLang="zh-CN" sz="2400" kern="0" dirty="0" smtClean="0">
                <a:solidFill>
                  <a:srgbClr val="0000CC"/>
                </a:solidFill>
                <a:latin typeface="Times New Roman" panose="02020603050405020304" pitchFamily="18" charset="0"/>
                <a:cs typeface="Times New Roman" panose="02020603050405020304" pitchFamily="18" charset="0"/>
              </a:rPr>
              <a:t>95 pm</a:t>
            </a:r>
            <a:r>
              <a:rPr lang="zh-CN" altLang="en-US" sz="2400" kern="0" dirty="0" smtClean="0">
                <a:solidFill>
                  <a:srgbClr val="0000CC"/>
                </a:solidFill>
                <a:latin typeface="Times New Roman" panose="02020603050405020304" pitchFamily="18" charset="0"/>
                <a:cs typeface="Times New Roman" panose="02020603050405020304" pitchFamily="18" charset="0"/>
              </a:rPr>
              <a:t>），</a:t>
            </a:r>
            <a:r>
              <a:rPr lang="en-US" altLang="zh-CN" sz="2400" kern="0" dirty="0" smtClean="0">
                <a:solidFill>
                  <a:srgbClr val="0000CC"/>
                </a:solidFill>
                <a:latin typeface="Times New Roman" panose="02020603050405020304" pitchFamily="18" charset="0"/>
                <a:cs typeface="Times New Roman" panose="02020603050405020304" pitchFamily="18" charset="0"/>
              </a:rPr>
              <a:t>8 </a:t>
            </a:r>
            <a:r>
              <a:rPr lang="zh-CN" altLang="en-US" sz="2400" kern="0" dirty="0" smtClean="0">
                <a:solidFill>
                  <a:srgbClr val="0000CC"/>
                </a:solidFill>
                <a:latin typeface="Times New Roman" panose="02020603050405020304" pitchFamily="18" charset="0"/>
                <a:cs typeface="Times New Roman" panose="02020603050405020304" pitchFamily="18" charset="0"/>
              </a:rPr>
              <a:t>电子构型</a:t>
            </a:r>
          </a:p>
          <a:p>
            <a:pPr algn="just">
              <a:lnSpc>
                <a:spcPct val="90000"/>
              </a:lnSpc>
              <a:buFont typeface="Wingdings" panose="05000000000000000000" pitchFamily="2" charset="2"/>
              <a:buChar char="u"/>
              <a:defRPr/>
            </a:pPr>
            <a:endParaRPr lang="zh-CN" altLang="en-US" sz="2400" kern="0" dirty="0" smtClean="0">
              <a:solidFill>
                <a:srgbClr val="0000CC"/>
              </a:solidFill>
              <a:latin typeface="Times New Roman" panose="02020603050405020304" pitchFamily="18" charset="0"/>
              <a:cs typeface="Times New Roman" panose="02020603050405020304" pitchFamily="18" charset="0"/>
            </a:endParaRPr>
          </a:p>
          <a:p>
            <a:pPr marL="0" indent="0" algn="just">
              <a:lnSpc>
                <a:spcPct val="90000"/>
              </a:lnSpc>
              <a:buFont typeface="Wingdings" panose="05000000000000000000" pitchFamily="2" charset="2"/>
              <a:buNone/>
              <a:defRPr/>
            </a:pPr>
            <a:r>
              <a:rPr lang="en-US" altLang="zh-CN" sz="2400" kern="0" dirty="0" err="1" smtClean="0">
                <a:solidFill>
                  <a:srgbClr val="FF0000"/>
                </a:solidFill>
                <a:latin typeface="Times New Roman" panose="02020603050405020304" pitchFamily="18" charset="0"/>
                <a:cs typeface="Times New Roman" panose="02020603050405020304" pitchFamily="18" charset="0"/>
              </a:rPr>
              <a:t>NaCl</a:t>
            </a:r>
            <a:r>
              <a:rPr lang="zh-CN" altLang="en-US" sz="2400" kern="0" dirty="0" smtClean="0">
                <a:solidFill>
                  <a:srgbClr val="FF0000"/>
                </a:solidFill>
                <a:latin typeface="Times New Roman" panose="02020603050405020304" pitchFamily="18" charset="0"/>
                <a:cs typeface="Times New Roman" panose="02020603050405020304" pitchFamily="18" charset="0"/>
              </a:rPr>
              <a:t>（离子化合物），溶于水，气化也不分解。</a:t>
            </a:r>
          </a:p>
        </p:txBody>
      </p:sp>
      <p:sp>
        <p:nvSpPr>
          <p:cNvPr id="39940"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2.1.3 </a:t>
            </a:r>
            <a:r>
              <a:rPr lang="zh-CN" altLang="en-US" sz="2800">
                <a:latin typeface="微软雅黑" panose="020B0503020204020204" pitchFamily="34" charset="-122"/>
                <a:ea typeface="微软雅黑" panose="020B0503020204020204" pitchFamily="34" charset="-122"/>
              </a:rPr>
              <a:t>离子的极化</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
                                            <p:txEl>
                                              <p:charRg st="4294967295" end="4294967295"/>
                                            </p:txEl>
                                          </p:spTgt>
                                        </p:tgtEl>
                                        <p:attrNameLst>
                                          <p:attrName>style.visibility</p:attrName>
                                        </p:attrNameLst>
                                      </p:cBhvr>
                                      <p:to>
                                        <p:strVal val="visible"/>
                                      </p:to>
                                    </p:set>
                                    <p:animEffect transition="in" filter="dissolve">
                                      <p:cBhvr>
                                        <p:cTn id="7" dur="500"/>
                                        <p:tgtEl>
                                          <p:spTgt spid="18">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dissolve">
                                      <p:cBhvr>
                                        <p:cTn id="12" dur="500"/>
                                        <p:tgtEl>
                                          <p:spTgt spid="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dissolve">
                                      <p:cBhvr>
                                        <p:cTn id="17" dur="500"/>
                                        <p:tgtEl>
                                          <p:spTgt spid="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
                                            <p:txEl>
                                              <p:pRg st="4" end="4"/>
                                            </p:txEl>
                                          </p:spTgt>
                                        </p:tgtEl>
                                        <p:attrNameLst>
                                          <p:attrName>style.visibility</p:attrName>
                                        </p:attrNameLst>
                                      </p:cBhvr>
                                      <p:to>
                                        <p:strVal val="visible"/>
                                      </p:to>
                                    </p:set>
                                    <p:animEffect transition="in" filter="dissolve">
                                      <p:cBhvr>
                                        <p:cTn id="22" dur="500"/>
                                        <p:tgtEl>
                                          <p:spTgt spid="1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animEffect transition="in" filter="dissolve">
                                      <p:cBhvr>
                                        <p:cTn id="27"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116013"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离子极化对物性的影响</a:t>
            </a:r>
          </a:p>
        </p:txBody>
      </p:sp>
      <p:graphicFrame>
        <p:nvGraphicFramePr>
          <p:cNvPr id="19" name="表格 18"/>
          <p:cNvGraphicFramePr>
            <a:graphicFrameLocks noGrp="1"/>
          </p:cNvGraphicFramePr>
          <p:nvPr/>
        </p:nvGraphicFramePr>
        <p:xfrm>
          <a:off x="900113" y="1379538"/>
          <a:ext cx="7632700" cy="3406774"/>
        </p:xfrm>
        <a:graphic>
          <a:graphicData uri="http://schemas.openxmlformats.org/drawingml/2006/table">
            <a:tbl>
              <a:tblPr firstRow="1" bandRow="1">
                <a:tableStyleId>{5940675A-B579-460E-94D1-54222C63F5DA}</a:tableStyleId>
              </a:tblPr>
              <a:tblGrid>
                <a:gridCol w="1941652">
                  <a:extLst>
                    <a:ext uri="{9D8B030D-6E8A-4147-A177-3AD203B41FA5}">
                      <a16:colId xmlns:a16="http://schemas.microsoft.com/office/drawing/2014/main" xmlns="" val="219891164"/>
                    </a:ext>
                  </a:extLst>
                </a:gridCol>
                <a:gridCol w="146540">
                  <a:extLst>
                    <a:ext uri="{9D8B030D-6E8A-4147-A177-3AD203B41FA5}">
                      <a16:colId xmlns:a16="http://schemas.microsoft.com/office/drawing/2014/main" xmlns="" val="2365295996"/>
                    </a:ext>
                  </a:extLst>
                </a:gridCol>
                <a:gridCol w="1125577">
                  <a:extLst>
                    <a:ext uri="{9D8B030D-6E8A-4147-A177-3AD203B41FA5}">
                      <a16:colId xmlns:a16="http://schemas.microsoft.com/office/drawing/2014/main" xmlns="" val="2789988645"/>
                    </a:ext>
                  </a:extLst>
                </a:gridCol>
                <a:gridCol w="1472978">
                  <a:extLst>
                    <a:ext uri="{9D8B030D-6E8A-4147-A177-3AD203B41FA5}">
                      <a16:colId xmlns:a16="http://schemas.microsoft.com/office/drawing/2014/main" xmlns="" val="2481451964"/>
                    </a:ext>
                  </a:extLst>
                </a:gridCol>
                <a:gridCol w="1539930">
                  <a:extLst>
                    <a:ext uri="{9D8B030D-6E8A-4147-A177-3AD203B41FA5}">
                      <a16:colId xmlns:a16="http://schemas.microsoft.com/office/drawing/2014/main" xmlns="" val="3688767109"/>
                    </a:ext>
                  </a:extLst>
                </a:gridCol>
                <a:gridCol w="1406023">
                  <a:extLst>
                    <a:ext uri="{9D8B030D-6E8A-4147-A177-3AD203B41FA5}">
                      <a16:colId xmlns:a16="http://schemas.microsoft.com/office/drawing/2014/main" xmlns="" val="3536174742"/>
                    </a:ext>
                  </a:extLst>
                </a:gridCol>
              </a:tblGrid>
              <a:tr h="467946">
                <a:tc gridSpan="2">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名称</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000" b="1" dirty="0" err="1" smtClean="0">
                          <a:latin typeface="Times New Roman" panose="02020603050405020304" pitchFamily="18" charset="0"/>
                          <a:ea typeface="+mn-ea"/>
                          <a:cs typeface="Times New Roman" panose="02020603050405020304" pitchFamily="18" charset="0"/>
                        </a:rPr>
                        <a:t>AgF</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en-US" altLang="zh-CN" sz="2000" b="1" dirty="0" err="1" smtClean="0">
                          <a:latin typeface="Times New Roman" panose="02020603050405020304" pitchFamily="18" charset="0"/>
                          <a:ea typeface="+mn-ea"/>
                          <a:cs typeface="Times New Roman" panose="02020603050405020304" pitchFamily="18" charset="0"/>
                        </a:rPr>
                        <a:t>AgCl</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en-US" altLang="zh-CN" sz="2000" b="1" dirty="0" err="1" smtClean="0">
                          <a:latin typeface="Times New Roman" panose="02020603050405020304" pitchFamily="18" charset="0"/>
                          <a:ea typeface="+mn-ea"/>
                          <a:cs typeface="Times New Roman" panose="02020603050405020304" pitchFamily="18" charset="0"/>
                        </a:rPr>
                        <a:t>AgBr</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en-US" altLang="zh-CN" sz="2000" b="1" dirty="0" err="1" smtClean="0">
                          <a:latin typeface="Times New Roman" panose="02020603050405020304" pitchFamily="18" charset="0"/>
                          <a:ea typeface="+mn-ea"/>
                          <a:cs typeface="Times New Roman" panose="02020603050405020304" pitchFamily="18" charset="0"/>
                        </a:rPr>
                        <a:t>AgI</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extLst>
                  <a:ext uri="{0D108BD9-81ED-4DB2-BD59-A6C34878D82A}">
                    <a16:rowId xmlns:a16="http://schemas.microsoft.com/office/drawing/2014/main" xmlns="" val="2871645277"/>
                  </a:ext>
                </a:extLst>
              </a:tr>
              <a:tr h="467946">
                <a:tc gridSpan="2">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键型</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离子键</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过渡型键</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过渡型键</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共价键</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extLst>
                  <a:ext uri="{0D108BD9-81ED-4DB2-BD59-A6C34878D82A}">
                    <a16:rowId xmlns:a16="http://schemas.microsoft.com/office/drawing/2014/main" xmlns="" val="4202548100"/>
                  </a:ext>
                </a:extLst>
              </a:tr>
              <a:tr h="467946">
                <a:tc gridSpan="2">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颜色</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白色</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白色</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浅黄色</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黄色</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extLst>
                  <a:ext uri="{0D108BD9-81ED-4DB2-BD59-A6C34878D82A}">
                    <a16:rowId xmlns:a16="http://schemas.microsoft.com/office/drawing/2014/main" xmlns="" val="3970025507"/>
                  </a:ext>
                </a:extLst>
              </a:tr>
              <a:tr h="593214">
                <a:tc gridSpan="2">
                  <a:txBody>
                    <a:bodyPr/>
                    <a:lstStyle/>
                    <a:p>
                      <a:pPr marL="0" marR="0" lvl="0" indent="0" algn="ctr" defTabSz="848081" rtl="0" eaLnBrk="1" fontAlgn="auto" latinLnBrk="0" hangingPunct="1">
                        <a:lnSpc>
                          <a:spcPct val="100000"/>
                        </a:lnSpc>
                        <a:spcBef>
                          <a:spcPts val="0"/>
                        </a:spcBef>
                        <a:spcAft>
                          <a:spcPts val="0"/>
                        </a:spcAft>
                        <a:buClrTx/>
                        <a:buSzTx/>
                        <a:buFontTx/>
                        <a:buNone/>
                        <a:tabLst/>
                        <a:defRPr/>
                      </a:pPr>
                      <a:r>
                        <a:rPr lang="zh-CN" altLang="en-US" sz="2000" b="1" dirty="0" smtClean="0">
                          <a:latin typeface="Times New Roman" panose="02020603050405020304" pitchFamily="18" charset="0"/>
                          <a:ea typeface="+mn-ea"/>
                          <a:cs typeface="Times New Roman" panose="02020603050405020304" pitchFamily="18" charset="0"/>
                        </a:rPr>
                        <a:t>溶解度</a:t>
                      </a:r>
                      <a:r>
                        <a:rPr kumimoji="1" lang="en-US" altLang="zh-CN" sz="2000" b="1" dirty="0" smtClean="0">
                          <a:latin typeface="Times New Roman" panose="02020603050405020304" pitchFamily="18" charset="0"/>
                          <a:ea typeface="+mn-ea"/>
                          <a:cs typeface="Times New Roman" panose="02020603050405020304" pitchFamily="18" charset="0"/>
                        </a:rPr>
                        <a:t>/mol·L</a:t>
                      </a:r>
                      <a:r>
                        <a:rPr kumimoji="1" lang="en-US" altLang="zh-CN" sz="2000" b="1" baseline="30000" dirty="0" smtClean="0">
                          <a:latin typeface="Times New Roman" panose="02020603050405020304" pitchFamily="18" charset="0"/>
                          <a:ea typeface="+mn-ea"/>
                          <a:cs typeface="Times New Roman" panose="02020603050405020304" pitchFamily="18" charset="0"/>
                        </a:rPr>
                        <a:t>-1</a:t>
                      </a:r>
                      <a:endParaRPr kumimoji="1" lang="en-US" altLang="zh-CN" sz="2000" b="1" dirty="0" smtClean="0">
                        <a:latin typeface="Times New Roman" panose="02020603050405020304" pitchFamily="18" charset="0"/>
                        <a:ea typeface="+mn-ea"/>
                        <a:cs typeface="Times New Roman" panose="02020603050405020304" pitchFamily="18" charset="0"/>
                      </a:endParaRPr>
                    </a:p>
                  </a:txBody>
                  <a:tcPr marL="91438" marR="91438" marT="45740" marB="45740"/>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14</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en-US" altLang="zh-CN" sz="2000" b="1" dirty="0" smtClean="0">
                          <a:solidFill>
                            <a:schemeClr val="tx1"/>
                          </a:solidFill>
                          <a:latin typeface="Times New Roman" panose="02020603050405020304" pitchFamily="18" charset="0"/>
                          <a:ea typeface="黑体" pitchFamily="2" charset="-122"/>
                          <a:cs typeface="Times New Roman" panose="02020603050405020304" pitchFamily="18" charset="0"/>
                        </a:rPr>
                        <a:t>1.3×10</a:t>
                      </a:r>
                      <a:r>
                        <a:rPr lang="en-US" altLang="zh-CN" sz="2000" b="1" baseline="30000" dirty="0" smtClean="0">
                          <a:solidFill>
                            <a:schemeClr val="tx1"/>
                          </a:solidFill>
                          <a:latin typeface="Times New Roman" panose="02020603050405020304" pitchFamily="18" charset="0"/>
                          <a:ea typeface="黑体" pitchFamily="2" charset="-122"/>
                          <a:cs typeface="Times New Roman" panose="02020603050405020304" pitchFamily="18" charset="0"/>
                        </a:rPr>
                        <a:t>-5</a:t>
                      </a:r>
                      <a:endParaRPr lang="zh-CN" altLang="en-US" sz="2000" b="1" dirty="0">
                        <a:solidFill>
                          <a:schemeClr val="tx1"/>
                        </a:solidFill>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en-US" altLang="zh-CN" sz="2000" b="1" dirty="0" smtClean="0">
                          <a:solidFill>
                            <a:schemeClr val="tx1"/>
                          </a:solidFill>
                          <a:latin typeface="Times New Roman" panose="02020603050405020304" pitchFamily="18" charset="0"/>
                          <a:ea typeface="黑体" pitchFamily="2" charset="-122"/>
                          <a:cs typeface="Times New Roman" panose="02020603050405020304" pitchFamily="18" charset="0"/>
                        </a:rPr>
                        <a:t>7.1×10</a:t>
                      </a:r>
                      <a:r>
                        <a:rPr lang="en-US" altLang="zh-CN" sz="2000" b="1" baseline="30000" dirty="0" smtClean="0">
                          <a:solidFill>
                            <a:schemeClr val="tx1"/>
                          </a:solidFill>
                          <a:latin typeface="Times New Roman" panose="02020603050405020304" pitchFamily="18" charset="0"/>
                          <a:ea typeface="黑体" pitchFamily="2" charset="-122"/>
                          <a:cs typeface="Times New Roman" panose="02020603050405020304" pitchFamily="18" charset="0"/>
                        </a:rPr>
                        <a:t>-7</a:t>
                      </a:r>
                      <a:endParaRPr lang="zh-CN" altLang="en-US" sz="2000" b="1" dirty="0">
                        <a:solidFill>
                          <a:schemeClr val="tx1"/>
                        </a:solidFill>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en-US" altLang="zh-CN" sz="2000" b="1" dirty="0" smtClean="0">
                          <a:solidFill>
                            <a:schemeClr val="tx1"/>
                          </a:solidFill>
                          <a:latin typeface="Times New Roman" panose="02020603050405020304" pitchFamily="18" charset="0"/>
                          <a:ea typeface="黑体" pitchFamily="2" charset="-122"/>
                          <a:cs typeface="Times New Roman" panose="02020603050405020304" pitchFamily="18" charset="0"/>
                        </a:rPr>
                        <a:t>9.2×10</a:t>
                      </a:r>
                      <a:r>
                        <a:rPr lang="en-US" altLang="zh-CN" sz="2000" b="1" baseline="30000" dirty="0" smtClean="0">
                          <a:solidFill>
                            <a:schemeClr val="tx1"/>
                          </a:solidFill>
                          <a:latin typeface="Times New Roman" panose="02020603050405020304" pitchFamily="18" charset="0"/>
                          <a:ea typeface="黑体" pitchFamily="2" charset="-122"/>
                          <a:cs typeface="Times New Roman" panose="02020603050405020304" pitchFamily="18" charset="0"/>
                        </a:rPr>
                        <a:t>-9</a:t>
                      </a:r>
                      <a:endParaRPr lang="zh-CN" altLang="en-US" sz="2000" b="1" dirty="0">
                        <a:solidFill>
                          <a:schemeClr val="tx1"/>
                        </a:solidFill>
                        <a:latin typeface="Times New Roman" panose="02020603050405020304" pitchFamily="18" charset="0"/>
                        <a:ea typeface="+mn-ea"/>
                        <a:cs typeface="Times New Roman" panose="02020603050405020304" pitchFamily="18" charset="0"/>
                      </a:endParaRPr>
                    </a:p>
                  </a:txBody>
                  <a:tcPr marL="91438" marR="91438" marT="45740" marB="45740"/>
                </a:tc>
                <a:extLst>
                  <a:ext uri="{0D108BD9-81ED-4DB2-BD59-A6C34878D82A}">
                    <a16:rowId xmlns:a16="http://schemas.microsoft.com/office/drawing/2014/main" xmlns="" val="3936752933"/>
                  </a:ext>
                </a:extLst>
              </a:tr>
              <a:tr h="519756">
                <a:tc gridSpan="6">
                  <a:txBody>
                    <a:bodyPr/>
                    <a:lstStyle/>
                    <a:p>
                      <a:pPr algn="ctr"/>
                      <a:r>
                        <a:rPr lang="zh-CN" altLang="en-US" sz="2000" b="1" dirty="0" smtClean="0">
                          <a:solidFill>
                            <a:srgbClr val="FF0000"/>
                          </a:solidFill>
                          <a:latin typeface="+mn-ea"/>
                          <a:ea typeface="+mn-ea"/>
                        </a:rPr>
                        <a:t>不仅取决于晶格能，还要考虑离子的水合能力</a:t>
                      </a:r>
                      <a:endParaRPr lang="zh-CN" altLang="en-US" sz="2000" b="1" dirty="0">
                        <a:solidFill>
                          <a:srgbClr val="FF0000"/>
                        </a:solidFill>
                        <a:latin typeface="+mn-ea"/>
                        <a:ea typeface="+mn-ea"/>
                        <a:cs typeface="Times New Roman" panose="02020603050405020304" pitchFamily="18" charset="0"/>
                      </a:endParaRPr>
                    </a:p>
                  </a:txBody>
                  <a:tcPr marL="91438" marR="91438" marT="45740" marB="45740"/>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tc hMerge="1">
                  <a:txBody>
                    <a:bodyPr/>
                    <a:lstStyle/>
                    <a:p>
                      <a:endParaRPr lang="zh-CN" altLang="en-US"/>
                    </a:p>
                  </a:txBody>
                  <a:tcPr/>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1386697996"/>
                  </a:ext>
                </a:extLst>
              </a:tr>
              <a:tr h="453610">
                <a:tc>
                  <a:txBody>
                    <a:bodyPr/>
                    <a:lstStyle/>
                    <a:p>
                      <a:pPr marL="0" marR="0" lvl="0" indent="0" algn="ctr" defTabSz="848081" rtl="0" eaLnBrk="1" fontAlgn="auto" latinLnBrk="0" hangingPunct="1">
                        <a:lnSpc>
                          <a:spcPct val="100000"/>
                        </a:lnSpc>
                        <a:spcBef>
                          <a:spcPts val="0"/>
                        </a:spcBef>
                        <a:spcAft>
                          <a:spcPts val="0"/>
                        </a:spcAft>
                        <a:buClrTx/>
                        <a:buSzTx/>
                        <a:buFontTx/>
                        <a:buNone/>
                        <a:tabLst/>
                        <a:defRPr/>
                      </a:pPr>
                      <a:r>
                        <a:rPr kumimoji="0" lang="zh-CN" altLang="en-US" sz="2000" b="1" dirty="0" smtClean="0">
                          <a:latin typeface="Times New Roman" panose="02020603050405020304" pitchFamily="18" charset="0"/>
                          <a:ea typeface="+mn-ea"/>
                          <a:cs typeface="Times New Roman" panose="02020603050405020304" pitchFamily="18" charset="0"/>
                        </a:rPr>
                        <a:t>分解温度</a:t>
                      </a:r>
                      <a:r>
                        <a:rPr kumimoji="0" lang="en-US" altLang="zh-CN" sz="2000" b="1" dirty="0" smtClean="0">
                          <a:latin typeface="Times New Roman" panose="02020603050405020304" pitchFamily="18" charset="0"/>
                          <a:ea typeface="+mn-ea"/>
                          <a:cs typeface="Times New Roman" panose="02020603050405020304" pitchFamily="18" charset="0"/>
                        </a:rPr>
                        <a:t>/</a:t>
                      </a:r>
                      <a:r>
                        <a:rPr kumimoji="0" lang="zh-CN" altLang="en-US" sz="2000" b="1" dirty="0" smtClean="0">
                          <a:latin typeface="Times New Roman" panose="02020603050405020304" pitchFamily="18" charset="0"/>
                          <a:ea typeface="+mn-ea"/>
                          <a:cs typeface="Times New Roman" panose="02020603050405020304" pitchFamily="18" charset="0"/>
                        </a:rPr>
                        <a:t>℃</a:t>
                      </a:r>
                      <a:endParaRPr kumimoji="1" lang="zh-CN" altLang="en-US" sz="2000" b="1" dirty="0" smtClean="0">
                        <a:latin typeface="Times New Roman" panose="02020603050405020304" pitchFamily="18" charset="0"/>
                        <a:ea typeface="+mn-ea"/>
                        <a:cs typeface="Times New Roman" panose="02020603050405020304" pitchFamily="18" charset="0"/>
                      </a:endParaRPr>
                    </a:p>
                  </a:txBody>
                  <a:tcPr marL="91438" marR="91438" marT="45740" marB="45740"/>
                </a:tc>
                <a:tc gridSpan="2">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很高</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hMerge="1">
                  <a:txBody>
                    <a:bodyPr/>
                    <a:lstStyle/>
                    <a:p>
                      <a:endParaRPr lang="zh-CN" altLang="en-US"/>
                    </a:p>
                  </a:txBody>
                  <a:tcPr/>
                </a:tc>
                <a:tc>
                  <a:txBody>
                    <a:bodyPr/>
                    <a:lstStyle/>
                    <a:p>
                      <a:pPr algn="ctr"/>
                      <a:r>
                        <a:rPr lang="zh-CN" altLang="en-US" sz="2000" b="1" dirty="0" smtClean="0">
                          <a:latin typeface="Times New Roman" panose="02020603050405020304" pitchFamily="18" charset="0"/>
                          <a:ea typeface="+mn-ea"/>
                          <a:cs typeface="Times New Roman" panose="02020603050405020304" pitchFamily="18" charset="0"/>
                        </a:rPr>
                        <a:t>较高</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700</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tc>
                  <a:txBody>
                    <a:bodyPr/>
                    <a:lstStyle/>
                    <a:p>
                      <a:pPr algn="ctr"/>
                      <a:r>
                        <a:rPr lang="en-US" altLang="zh-CN" sz="2000" b="1" dirty="0" smtClean="0">
                          <a:latin typeface="Times New Roman" panose="02020603050405020304" pitchFamily="18" charset="0"/>
                          <a:ea typeface="+mn-ea"/>
                          <a:cs typeface="Times New Roman" panose="02020603050405020304" pitchFamily="18" charset="0"/>
                        </a:rPr>
                        <a:t>552</a:t>
                      </a:r>
                      <a:endParaRPr lang="zh-CN" altLang="en-US" sz="2000" b="1" dirty="0">
                        <a:latin typeface="Times New Roman" panose="02020603050405020304" pitchFamily="18" charset="0"/>
                        <a:ea typeface="+mn-ea"/>
                        <a:cs typeface="Times New Roman" panose="02020603050405020304" pitchFamily="18" charset="0"/>
                      </a:endParaRPr>
                    </a:p>
                  </a:txBody>
                  <a:tcPr marL="91438" marR="91438" marT="45740" marB="45740"/>
                </a:tc>
                <a:extLst>
                  <a:ext uri="{0D108BD9-81ED-4DB2-BD59-A6C34878D82A}">
                    <a16:rowId xmlns:a16="http://schemas.microsoft.com/office/drawing/2014/main" xmlns="" val="1784746622"/>
                  </a:ext>
                </a:extLst>
              </a:tr>
              <a:tr h="436356">
                <a:tc gridSpan="6">
                  <a:txBody>
                    <a:bodyPr/>
                    <a:lstStyle/>
                    <a:p>
                      <a:pPr marL="0" marR="0" lvl="0" indent="0" algn="ctr" defTabSz="848081" rtl="0" eaLnBrk="1" fontAlgn="auto" latinLnBrk="0" hangingPunct="1">
                        <a:lnSpc>
                          <a:spcPct val="100000"/>
                        </a:lnSpc>
                        <a:spcBef>
                          <a:spcPts val="0"/>
                        </a:spcBef>
                        <a:spcAft>
                          <a:spcPts val="0"/>
                        </a:spcAft>
                        <a:buClrTx/>
                        <a:buSzTx/>
                        <a:buFontTx/>
                        <a:buNone/>
                        <a:tabLst/>
                        <a:defRPr/>
                      </a:pPr>
                      <a:r>
                        <a:rPr lang="zh-CN" altLang="en-US" sz="2000" b="1" kern="1200" dirty="0" smtClean="0">
                          <a:solidFill>
                            <a:srgbClr val="FF0000"/>
                          </a:solidFill>
                          <a:latin typeface="+mn-ea"/>
                          <a:ea typeface="+mn-ea"/>
                          <a:cs typeface="+mn-cs"/>
                        </a:rPr>
                        <a:t>不仅取决于晶格能，即离子键的强度</a:t>
                      </a:r>
                    </a:p>
                  </a:txBody>
                  <a:tcPr marL="91438" marR="91438" marT="45740" marB="45740"/>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tc hMerge="1">
                  <a:txBody>
                    <a:bodyPr/>
                    <a:lstStyle/>
                    <a:p>
                      <a:endParaRPr lang="zh-CN" altLang="en-US"/>
                    </a:p>
                  </a:txBody>
                  <a:tcPr/>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tc hMerge="1">
                  <a:txBody>
                    <a:bodyPr/>
                    <a:lstStyle/>
                    <a:p>
                      <a:pPr algn="ctr"/>
                      <a:endParaRPr lang="zh-CN" altLang="en-US" sz="2200" b="1" dirty="0">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xmlns="" val="1173331927"/>
                  </a:ext>
                </a:extLst>
              </a:tr>
            </a:tbl>
          </a:graphicData>
        </a:graphic>
      </p:graphicFrame>
      <p:sp>
        <p:nvSpPr>
          <p:cNvPr id="42033"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2.1.3 </a:t>
            </a:r>
            <a:r>
              <a:rPr lang="zh-CN" altLang="en-US" sz="2800">
                <a:latin typeface="微软雅黑" panose="020B0503020204020204" pitchFamily="34" charset="-122"/>
                <a:ea typeface="微软雅黑" panose="020B0503020204020204" pitchFamily="34" charset="-122"/>
              </a:rPr>
              <a:t>离子的极化</a:t>
            </a:r>
          </a:p>
        </p:txBody>
      </p:sp>
    </p:spTree>
  </p:cSld>
  <p:clrMapOvr>
    <a:masterClrMapping/>
  </p:clrMapOvr>
  <p:transition spd="slow" advTm="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https://timgsa.baidu.com/timg?image&amp;quality=80&amp;size=b9999_10000&amp;sec=1568607515936&amp;di=f268eb52713c93ef5281b2a4cce441c1&amp;imgtype=0&amp;src=http%3A%2F%2Fbook.img.ireader.com%2Fgroup61%2FM00%2F15%2FD6%2FCmQUOVv_fraEWOULAAAAAIeBoFg795668643.jpg%3Fv%3DtecNLp74%26t%3DCmQUOVv_f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15566"/>
            <a:ext cx="7632848" cy="4044605"/>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55"/>
          <p:cNvSpPr txBox="1">
            <a:spLocks noChangeArrowheads="1"/>
          </p:cNvSpPr>
          <p:nvPr/>
        </p:nvSpPr>
        <p:spPr bwMode="auto">
          <a:xfrm>
            <a:off x="539750"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en-US" sz="2800" dirty="0" smtClean="0">
                <a:latin typeface="微软雅黑" panose="020B0503020204020204" pitchFamily="34" charset="-122"/>
                <a:ea typeface="微软雅黑" panose="020B0503020204020204" pitchFamily="34" charset="-122"/>
              </a:rPr>
              <a:t> 电负性</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9624516"/>
      </p:ext>
    </p:extLst>
  </p:cSld>
  <p:clrMapOvr>
    <a:masterClrMapping/>
  </p:clrMapOvr>
  <p:transition spd="slow" advTm="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5"/>
          <p:cNvSpPr txBox="1">
            <a:spLocks noChangeArrowheads="1"/>
          </p:cNvSpPr>
          <p:nvPr/>
        </p:nvSpPr>
        <p:spPr bwMode="auto">
          <a:xfrm>
            <a:off x="539750"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 </a:t>
            </a:r>
            <a:r>
              <a:rPr lang="zh-CN" altLang="en-US" sz="2800">
                <a:latin typeface="微软雅黑" panose="020B0503020204020204" pitchFamily="34" charset="-122"/>
                <a:ea typeface="微软雅黑" panose="020B0503020204020204" pitchFamily="34" charset="-122"/>
              </a:rPr>
              <a:t>共价键与分子构型</a:t>
            </a:r>
          </a:p>
        </p:txBody>
      </p:sp>
      <p:sp>
        <p:nvSpPr>
          <p:cNvPr id="15" name="TextBox 73"/>
          <p:cNvSpPr txBox="1">
            <a:spLocks noChangeArrowheads="1"/>
          </p:cNvSpPr>
          <p:nvPr/>
        </p:nvSpPr>
        <p:spPr bwMode="auto">
          <a:xfrm>
            <a:off x="1187450" y="1131888"/>
            <a:ext cx="61214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marL="342900" indent="-342900" eaLnBrk="1" hangingPunct="1">
              <a:lnSpc>
                <a:spcPct val="150000"/>
              </a:lnSpc>
              <a:buFont typeface="Wingdings" panose="05000000000000000000" pitchFamily="2" charset="2"/>
              <a:buChar char="p"/>
              <a:defRPr/>
            </a:pPr>
            <a:r>
              <a:rPr lang="en-US" altLang="zh-CN" sz="2400" dirty="0" smtClean="0">
                <a:solidFill>
                  <a:srgbClr val="2B2A30"/>
                </a:solidFill>
                <a:latin typeface="+mj-lt"/>
                <a:ea typeface="微软雅黑" panose="020B0503020204020204" pitchFamily="34" charset="-122"/>
              </a:rPr>
              <a:t> 2.2.1 </a:t>
            </a:r>
            <a:r>
              <a:rPr lang="zh-CN" altLang="en-US" sz="2400" dirty="0" smtClean="0">
                <a:solidFill>
                  <a:srgbClr val="2B2A30"/>
                </a:solidFill>
                <a:latin typeface="+mj-lt"/>
                <a:ea typeface="微软雅黑" panose="020B0503020204020204" pitchFamily="34" charset="-122"/>
              </a:rPr>
              <a:t>价键理论</a:t>
            </a:r>
            <a:endParaRPr lang="en-US" altLang="zh-CN" sz="2400" dirty="0" smtClean="0">
              <a:solidFill>
                <a:srgbClr val="2B2A30"/>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defRPr/>
            </a:pPr>
            <a:r>
              <a:rPr lang="en-US" altLang="zh-CN" sz="2400" dirty="0" smtClean="0">
                <a:solidFill>
                  <a:srgbClr val="2B2A30"/>
                </a:solidFill>
                <a:ea typeface="微软雅黑" panose="020B0503020204020204" pitchFamily="34" charset="-122"/>
              </a:rPr>
              <a:t> 2.2.2</a:t>
            </a:r>
            <a:r>
              <a:rPr lang="en-US" altLang="zh-CN" sz="2400" dirty="0" smtClean="0">
                <a:solidFill>
                  <a:srgbClr val="2B2A30"/>
                </a:solidFill>
                <a:latin typeface="微软雅黑" panose="020B0503020204020204" pitchFamily="34" charset="-122"/>
                <a:ea typeface="微软雅黑" panose="020B0503020204020204" pitchFamily="34" charset="-122"/>
              </a:rPr>
              <a:t> </a:t>
            </a:r>
            <a:r>
              <a:rPr lang="zh-CN" altLang="en-US" sz="2400" dirty="0" smtClean="0">
                <a:solidFill>
                  <a:srgbClr val="2B2A30"/>
                </a:solidFill>
                <a:latin typeface="微软雅黑" panose="020B0503020204020204" pitchFamily="34" charset="-122"/>
                <a:ea typeface="微软雅黑" panose="020B0503020204020204" pitchFamily="34" charset="-122"/>
              </a:rPr>
              <a:t>杂化轨道理论</a:t>
            </a:r>
            <a:endParaRPr lang="en-US" altLang="zh-CN" sz="2400" dirty="0" smtClean="0">
              <a:solidFill>
                <a:srgbClr val="2B2A30"/>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defRPr/>
            </a:pPr>
            <a:r>
              <a:rPr lang="en-US" altLang="zh-CN" sz="2400" dirty="0">
                <a:solidFill>
                  <a:srgbClr val="2B2A30"/>
                </a:solidFill>
                <a:ea typeface="微软雅黑" panose="020B0503020204020204" pitchFamily="34" charset="-122"/>
              </a:rPr>
              <a:t> </a:t>
            </a:r>
            <a:r>
              <a:rPr lang="en-US" altLang="zh-CN" sz="2400" dirty="0" smtClean="0">
                <a:solidFill>
                  <a:srgbClr val="2B2A30"/>
                </a:solidFill>
                <a:ea typeface="微软雅黑" panose="020B0503020204020204" pitchFamily="34" charset="-122"/>
              </a:rPr>
              <a:t>2.2.3 </a:t>
            </a:r>
            <a:r>
              <a:rPr lang="zh-CN" altLang="en-US" sz="2400" dirty="0" smtClean="0">
                <a:solidFill>
                  <a:srgbClr val="2B2A30"/>
                </a:solidFill>
                <a:latin typeface="微软雅黑" panose="020B0503020204020204" pitchFamily="34" charset="-122"/>
                <a:ea typeface="微软雅黑" panose="020B0503020204020204" pitchFamily="34" charset="-122"/>
              </a:rPr>
              <a:t>分子轨道理论</a:t>
            </a:r>
            <a:endParaRPr lang="en-US" altLang="zh-CN" sz="2400" dirty="0" smtClean="0">
              <a:solidFill>
                <a:srgbClr val="2B2A30"/>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defRPr/>
            </a:pPr>
            <a:r>
              <a:rPr lang="en-US" altLang="zh-CN" sz="2400" dirty="0" smtClean="0">
                <a:solidFill>
                  <a:srgbClr val="2B2A30"/>
                </a:solidFill>
                <a:ea typeface="微软雅黑" panose="020B0503020204020204" pitchFamily="34" charset="-122"/>
              </a:rPr>
              <a:t> 2.2.4</a:t>
            </a:r>
            <a:r>
              <a:rPr lang="en-US" altLang="zh-CN" sz="2400" dirty="0" smtClean="0">
                <a:solidFill>
                  <a:srgbClr val="2B2A30"/>
                </a:solidFill>
                <a:latin typeface="微软雅黑" panose="020B0503020204020204" pitchFamily="34" charset="-122"/>
                <a:ea typeface="微软雅黑" panose="020B0503020204020204" pitchFamily="34" charset="-122"/>
              </a:rPr>
              <a:t> </a:t>
            </a:r>
            <a:r>
              <a:rPr lang="zh-CN" altLang="en-US" sz="2400" dirty="0" smtClean="0">
                <a:solidFill>
                  <a:srgbClr val="2B2A30"/>
                </a:solidFill>
                <a:latin typeface="微软雅黑" panose="020B0503020204020204" pitchFamily="34" charset="-122"/>
                <a:ea typeface="微软雅黑" panose="020B0503020204020204" pitchFamily="34" charset="-122"/>
              </a:rPr>
              <a:t>价层电子对互斥理论</a:t>
            </a:r>
            <a:endParaRPr lang="en-US" altLang="zh-CN" sz="2400" dirty="0">
              <a:solidFill>
                <a:srgbClr val="2B2A30"/>
              </a:solidFill>
              <a:latin typeface="微软雅黑" panose="020B0503020204020204" pitchFamily="34" charset="-122"/>
              <a:ea typeface="微软雅黑" panose="020B0503020204020204" pitchFamily="34" charset="-122"/>
            </a:endParaRPr>
          </a:p>
          <a:p>
            <a:pPr marL="0" indent="0" eaLnBrk="1" hangingPunct="1">
              <a:lnSpc>
                <a:spcPct val="150000"/>
              </a:lnSpc>
              <a:defRPr/>
            </a:pPr>
            <a:endParaRPr lang="en-US" altLang="zh-CN" sz="2400" dirty="0" smtClean="0">
              <a:solidFill>
                <a:srgbClr val="2B2A30"/>
              </a:solidFill>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2.2.1 </a:t>
            </a:r>
            <a:r>
              <a:rPr lang="zh-CN" altLang="en-US" sz="2800">
                <a:latin typeface="微软雅黑" panose="020B0503020204020204" pitchFamily="34" charset="-122"/>
                <a:ea typeface="微软雅黑" panose="020B0503020204020204" pitchFamily="34" charset="-122"/>
              </a:rPr>
              <a:t>价键理论</a:t>
            </a:r>
          </a:p>
        </p:txBody>
      </p:sp>
      <p:sp>
        <p:nvSpPr>
          <p:cNvPr id="5" name="Text Box 13"/>
          <p:cNvSpPr txBox="1">
            <a:spLocks noChangeArrowheads="1"/>
          </p:cNvSpPr>
          <p:nvPr/>
        </p:nvSpPr>
        <p:spPr bwMode="auto">
          <a:xfrm>
            <a:off x="1187450" y="941388"/>
            <a:ext cx="5329238" cy="461962"/>
          </a:xfrm>
          <a:prstGeom prst="rect">
            <a:avLst/>
          </a:prstGeom>
          <a:noFill/>
          <a:ln w="9525">
            <a:noFill/>
            <a:miter lim="800000"/>
            <a:headEnd/>
            <a:tailEnd/>
          </a:ln>
        </p:spPr>
        <p:txBody>
          <a:bodyPr>
            <a:spAutoFit/>
          </a:bodyPr>
          <a:lstStyle/>
          <a:p>
            <a:pPr>
              <a:spcBef>
                <a:spcPct val="50000"/>
              </a:spcBef>
              <a:defRPr/>
            </a:pPr>
            <a:r>
              <a:rPr lang="en-US" altLang="zh-CN" sz="2400" dirty="0">
                <a:latin typeface="Times New Roman" panose="02020603050405020304" pitchFamily="18" charset="0"/>
                <a:ea typeface="+mn-ea"/>
                <a:cs typeface="Times New Roman" panose="02020603050405020304" pitchFamily="18" charset="0"/>
              </a:rPr>
              <a:t>1927</a:t>
            </a:r>
            <a:r>
              <a:rPr lang="zh-CN" altLang="en-US" sz="2400" dirty="0">
                <a:latin typeface="Times New Roman" panose="02020603050405020304" pitchFamily="18" charset="0"/>
                <a:ea typeface="+mn-ea"/>
                <a:cs typeface="Times New Roman" panose="02020603050405020304" pitchFamily="18" charset="0"/>
              </a:rPr>
              <a:t>年由</a:t>
            </a:r>
            <a:r>
              <a:rPr lang="en-US" altLang="zh-CN" sz="2400" dirty="0" err="1">
                <a:latin typeface="Times New Roman" panose="02020603050405020304" pitchFamily="18" charset="0"/>
                <a:ea typeface="+mn-ea"/>
                <a:cs typeface="Times New Roman" panose="02020603050405020304" pitchFamily="18" charset="0"/>
              </a:rPr>
              <a:t>Heitler</a:t>
            </a:r>
            <a:r>
              <a:rPr lang="zh-CN" altLang="en-US" sz="2400" dirty="0">
                <a:latin typeface="Times New Roman" panose="02020603050405020304" pitchFamily="18" charset="0"/>
                <a:ea typeface="+mn-ea"/>
                <a:cs typeface="Times New Roman" panose="02020603050405020304" pitchFamily="18" charset="0"/>
              </a:rPr>
              <a:t>和</a:t>
            </a:r>
            <a:r>
              <a:rPr lang="en-US" altLang="zh-CN" sz="2400" dirty="0">
                <a:latin typeface="Times New Roman" panose="02020603050405020304" pitchFamily="18" charset="0"/>
                <a:ea typeface="+mn-ea"/>
                <a:cs typeface="Times New Roman" panose="02020603050405020304" pitchFamily="18" charset="0"/>
              </a:rPr>
              <a:t>London</a:t>
            </a:r>
            <a:r>
              <a:rPr lang="zh-CN" altLang="en-US" sz="2400" dirty="0">
                <a:latin typeface="Times New Roman" panose="02020603050405020304" pitchFamily="18" charset="0"/>
                <a:ea typeface="+mn-ea"/>
                <a:cs typeface="Times New Roman" panose="02020603050405020304" pitchFamily="18" charset="0"/>
              </a:rPr>
              <a:t>最早提出：</a:t>
            </a:r>
          </a:p>
        </p:txBody>
      </p:sp>
      <p:sp>
        <p:nvSpPr>
          <p:cNvPr id="8" name="Rectangle 3"/>
          <p:cNvSpPr txBox="1">
            <a:spLocks noChangeArrowheads="1"/>
          </p:cNvSpPr>
          <p:nvPr/>
        </p:nvSpPr>
        <p:spPr>
          <a:xfrm>
            <a:off x="684213" y="1522413"/>
            <a:ext cx="8064500" cy="277812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indent="457200">
              <a:spcAft>
                <a:spcPts val="1200"/>
              </a:spcAft>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价键理论认为，原子形成分子时，充满电子的</a:t>
            </a:r>
            <a:r>
              <a:rPr lang="zh-CN" altLang="en-US" sz="2000" kern="0" dirty="0" smtClean="0">
                <a:solidFill>
                  <a:srgbClr val="FF0000"/>
                </a:solidFill>
                <a:latin typeface="Times New Roman" panose="02020603050405020304" pitchFamily="18" charset="0"/>
                <a:cs typeface="Times New Roman" panose="02020603050405020304" pitchFamily="18" charset="0"/>
              </a:rPr>
              <a:t>内层轨道</a:t>
            </a:r>
            <a:r>
              <a:rPr lang="zh-CN" altLang="en-US" sz="2000" kern="0" dirty="0" smtClean="0">
                <a:solidFill>
                  <a:srgbClr val="0000CC"/>
                </a:solidFill>
                <a:latin typeface="Times New Roman" panose="02020603050405020304" pitchFamily="18" charset="0"/>
                <a:cs typeface="Times New Roman" panose="02020603050405020304" pitchFamily="18" charset="0"/>
              </a:rPr>
              <a:t>没有贡献，不予以考虑。只考虑未充满电子的</a:t>
            </a:r>
            <a:r>
              <a:rPr lang="zh-CN" altLang="en-US" sz="2000" kern="0" dirty="0" smtClean="0">
                <a:solidFill>
                  <a:srgbClr val="FF0000"/>
                </a:solidFill>
                <a:latin typeface="Times New Roman" panose="02020603050405020304" pitchFamily="18" charset="0"/>
                <a:cs typeface="Times New Roman" panose="02020603050405020304" pitchFamily="18" charset="0"/>
              </a:rPr>
              <a:t>外层轨道</a:t>
            </a:r>
            <a:r>
              <a:rPr lang="en-US" altLang="zh-CN" sz="2000" kern="0" dirty="0" smtClean="0">
                <a:solidFill>
                  <a:srgbClr val="FF0000"/>
                </a:solidFill>
                <a:latin typeface="Times New Roman" panose="02020603050405020304" pitchFamily="18" charset="0"/>
                <a:cs typeface="Times New Roman" panose="02020603050405020304" pitchFamily="18" charset="0"/>
              </a:rPr>
              <a:t>(</a:t>
            </a:r>
            <a:r>
              <a:rPr lang="zh-CN" altLang="en-US" sz="2000" kern="0" dirty="0" smtClean="0">
                <a:solidFill>
                  <a:srgbClr val="FF0000"/>
                </a:solidFill>
                <a:latin typeface="Times New Roman" panose="02020603050405020304" pitchFamily="18" charset="0"/>
                <a:cs typeface="Times New Roman" panose="02020603050405020304" pitchFamily="18" charset="0"/>
              </a:rPr>
              <a:t>称为价层</a:t>
            </a:r>
            <a:r>
              <a:rPr lang="en-US" altLang="zh-CN" sz="2000" kern="0" dirty="0" smtClean="0">
                <a:solidFill>
                  <a:srgbClr val="FF0000"/>
                </a:solidFill>
                <a:latin typeface="Times New Roman" panose="02020603050405020304" pitchFamily="18" charset="0"/>
                <a:cs typeface="Times New Roman" panose="02020603050405020304" pitchFamily="18" charset="0"/>
              </a:rPr>
              <a:t>)</a:t>
            </a:r>
            <a:r>
              <a:rPr lang="zh-CN" altLang="en-US" sz="2000" kern="0" dirty="0" smtClean="0">
                <a:solidFill>
                  <a:srgbClr val="0000CC"/>
                </a:solidFill>
                <a:latin typeface="Times New Roman" panose="02020603050405020304" pitchFamily="18" charset="0"/>
                <a:cs typeface="Times New Roman" panose="02020603050405020304" pitchFamily="18" charset="0"/>
              </a:rPr>
              <a:t>形成共价键。</a:t>
            </a:r>
            <a:endParaRPr lang="en-US" altLang="zh-CN" sz="2000" kern="0" dirty="0" smtClean="0">
              <a:solidFill>
                <a:srgbClr val="0000CC"/>
              </a:solidFill>
              <a:latin typeface="Times New Roman" panose="02020603050405020304" pitchFamily="18" charset="0"/>
              <a:cs typeface="Times New Roman" panose="02020603050405020304" pitchFamily="18" charset="0"/>
            </a:endParaRPr>
          </a:p>
          <a:p>
            <a:pPr marL="612000">
              <a:buSzPct val="80000"/>
              <a:buFont typeface="Wingdings" panose="05000000000000000000" pitchFamily="2" charset="2"/>
              <a:buChar char="p"/>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形成</a:t>
            </a:r>
          </a:p>
          <a:p>
            <a:pPr marL="612000">
              <a:buSzPct val="80000"/>
              <a:buFont typeface="Wingdings" panose="05000000000000000000" pitchFamily="2" charset="2"/>
              <a:buChar char="p"/>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共价键的特性</a:t>
            </a:r>
          </a:p>
          <a:p>
            <a:pPr marL="612000">
              <a:buSzPct val="80000"/>
              <a:buFont typeface="Wingdings" panose="05000000000000000000" pitchFamily="2" charset="2"/>
              <a:buChar char="p"/>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共价键的类型</a:t>
            </a:r>
          </a:p>
          <a:p>
            <a:pPr marL="612000">
              <a:buSzPct val="80000"/>
              <a:buFont typeface="Wingdings" panose="05000000000000000000" pitchFamily="2" charset="2"/>
              <a:buChar char="p"/>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价键理论存在的问题</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dissolve">
                                      <p:cBhvr>
                                        <p:cTn id="17" dur="500"/>
                                        <p:tgtEl>
                                          <p:spTgt spid="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dissolve">
                                      <p:cBhvr>
                                        <p:cTn id="22" dur="500"/>
                                        <p:tgtEl>
                                          <p:spTgt spid="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dissolve">
                                      <p:cBhvr>
                                        <p:cTn id="27" dur="500"/>
                                        <p:tgtEl>
                                          <p:spTgt spid="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dissolve">
                                      <p:cBhvr>
                                        <p:cTn id="3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6" descr="10"/>
          <p:cNvPicPr>
            <a:picLocks noChangeAspect="1" noChangeArrowheads="1"/>
          </p:cNvPicPr>
          <p:nvPr/>
        </p:nvPicPr>
        <p:blipFill>
          <a:blip r:embed="rId3">
            <a:extLst>
              <a:ext uri="{28A0092B-C50C-407E-A947-70E740481C1C}">
                <a14:useLocalDpi xmlns:a14="http://schemas.microsoft.com/office/drawing/2010/main" val="0"/>
              </a:ext>
            </a:extLst>
          </a:blip>
          <a:srcRect t="3641" r="2129" b="7101"/>
          <a:stretch>
            <a:fillRect/>
          </a:stretch>
        </p:blipFill>
        <p:spPr bwMode="auto">
          <a:xfrm>
            <a:off x="777875" y="3490913"/>
            <a:ext cx="45085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2.2.1 </a:t>
            </a:r>
            <a:r>
              <a:rPr lang="zh-CN" altLang="en-US" sz="2800">
                <a:latin typeface="微软雅黑" panose="020B0503020204020204" pitchFamily="34" charset="-122"/>
                <a:ea typeface="微软雅黑" panose="020B0503020204020204" pitchFamily="34" charset="-122"/>
              </a:rPr>
              <a:t>价键理论</a:t>
            </a:r>
          </a:p>
        </p:txBody>
      </p:sp>
      <p:sp>
        <p:nvSpPr>
          <p:cNvPr id="6" name="文本框 5"/>
          <p:cNvSpPr txBox="1"/>
          <p:nvPr/>
        </p:nvSpPr>
        <p:spPr>
          <a:xfrm>
            <a:off x="555625" y="774700"/>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形成</a:t>
            </a:r>
          </a:p>
        </p:txBody>
      </p:sp>
      <p:sp>
        <p:nvSpPr>
          <p:cNvPr id="10" name="Rectangle 3"/>
          <p:cNvSpPr txBox="1">
            <a:spLocks noChangeArrowheads="1"/>
          </p:cNvSpPr>
          <p:nvPr/>
        </p:nvSpPr>
        <p:spPr>
          <a:xfrm>
            <a:off x="555625" y="1236663"/>
            <a:ext cx="8208912" cy="2424112"/>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indent="0" algn="just">
              <a:buFont typeface="Wingdings" panose="05000000000000000000" pitchFamily="2" charset="2"/>
              <a:buNone/>
              <a:defRPr/>
            </a:pPr>
            <a:r>
              <a:rPr lang="zh-CN" altLang="en-US" sz="2000" kern="0" dirty="0" smtClean="0">
                <a:latin typeface="+mn-ea"/>
              </a:rPr>
              <a:t>  价键理论认为：</a:t>
            </a:r>
          </a:p>
          <a:p>
            <a:pPr algn="just">
              <a:buFont typeface="Wingdings" panose="05000000000000000000" pitchFamily="2" charset="2"/>
              <a:buChar char="ü"/>
              <a:defRPr/>
            </a:pPr>
            <a:r>
              <a:rPr lang="zh-CN" altLang="en-US" sz="2000" kern="0" dirty="0" smtClean="0">
                <a:solidFill>
                  <a:srgbClr val="0000CC"/>
                </a:solidFill>
                <a:latin typeface="+mn-ea"/>
              </a:rPr>
              <a:t>若原子在未化合之前有未充满电子的轨道则这两轨道相互</a:t>
            </a:r>
            <a:r>
              <a:rPr lang="zh-CN" altLang="en-US" sz="2000" kern="0" dirty="0" smtClean="0">
                <a:solidFill>
                  <a:srgbClr val="FF0000"/>
                </a:solidFill>
                <a:latin typeface="+mn-ea"/>
              </a:rPr>
              <a:t>重叠</a:t>
            </a:r>
            <a:r>
              <a:rPr lang="zh-CN" altLang="en-US" sz="2000" kern="0" dirty="0" smtClean="0">
                <a:solidFill>
                  <a:srgbClr val="0000CC"/>
                </a:solidFill>
                <a:latin typeface="+mn-ea"/>
              </a:rPr>
              <a:t>形成</a:t>
            </a:r>
            <a:r>
              <a:rPr lang="zh-CN" altLang="en-US" sz="2000" kern="0" dirty="0" smtClean="0">
                <a:solidFill>
                  <a:srgbClr val="FF0000"/>
                </a:solidFill>
                <a:latin typeface="+mn-ea"/>
              </a:rPr>
              <a:t>共价键</a:t>
            </a:r>
            <a:r>
              <a:rPr lang="zh-CN" altLang="en-US" sz="2000" kern="0" dirty="0" smtClean="0">
                <a:solidFill>
                  <a:srgbClr val="0000CC"/>
                </a:solidFill>
                <a:latin typeface="+mn-ea"/>
              </a:rPr>
              <a:t>。</a:t>
            </a:r>
          </a:p>
          <a:p>
            <a:pPr algn="just">
              <a:buFont typeface="Wingdings" panose="05000000000000000000" pitchFamily="2" charset="2"/>
              <a:buChar char="ü"/>
              <a:defRPr/>
            </a:pPr>
            <a:r>
              <a:rPr lang="zh-CN" altLang="en-US" sz="2000" kern="0" dirty="0" smtClean="0">
                <a:solidFill>
                  <a:srgbClr val="FF0000"/>
                </a:solidFill>
                <a:latin typeface="+mn-ea"/>
              </a:rPr>
              <a:t>轨道重叠时必须</a:t>
            </a:r>
            <a:r>
              <a:rPr lang="zh-CN" altLang="en-US" sz="2000" kern="0" dirty="0" smtClean="0">
                <a:solidFill>
                  <a:srgbClr val="3333CC"/>
                </a:solidFill>
                <a:latin typeface="+mn-ea"/>
              </a:rPr>
              <a:t>相位相同</a:t>
            </a:r>
            <a:r>
              <a:rPr lang="zh-CN" altLang="en-US" sz="2000" kern="0" dirty="0" smtClean="0">
                <a:solidFill>
                  <a:srgbClr val="FF0000"/>
                </a:solidFill>
                <a:latin typeface="+mn-ea"/>
              </a:rPr>
              <a:t>（即方向相同）。</a:t>
            </a:r>
          </a:p>
          <a:p>
            <a:pPr algn="just">
              <a:buFont typeface="Wingdings" panose="05000000000000000000" pitchFamily="2" charset="2"/>
              <a:buChar char="ü"/>
              <a:defRPr/>
            </a:pPr>
            <a:r>
              <a:rPr lang="zh-CN" altLang="en-US" sz="2000" kern="0" dirty="0" smtClean="0">
                <a:solidFill>
                  <a:srgbClr val="FF0000"/>
                </a:solidFill>
                <a:latin typeface="+mn-ea"/>
              </a:rPr>
              <a:t>轨道以</a:t>
            </a:r>
            <a:r>
              <a:rPr lang="zh-CN" altLang="en-US" sz="2000" kern="0" dirty="0" smtClean="0">
                <a:solidFill>
                  <a:srgbClr val="3333CC"/>
                </a:solidFill>
                <a:latin typeface="+mn-ea"/>
              </a:rPr>
              <a:t>最大程度</a:t>
            </a:r>
            <a:r>
              <a:rPr lang="zh-CN" altLang="en-US" sz="2000" kern="0" dirty="0" smtClean="0">
                <a:solidFill>
                  <a:srgbClr val="FF0000"/>
                </a:solidFill>
                <a:latin typeface="+mn-ea"/>
              </a:rPr>
              <a:t>重叠构成一个共价键，且不能再与第三个电子结合。</a:t>
            </a:r>
          </a:p>
        </p:txBody>
      </p:sp>
      <p:pic>
        <p:nvPicPr>
          <p:cNvPr id="48135" name="Picture 5" descr="共价键中的吸引力和排斥力">
            <a:hlinkClick r:id="rId4" tooltip="共价键中的吸引力和排斥力"/>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8663" y="3565525"/>
            <a:ext cx="2724150"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10" descr="999208_104945048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2388" y="3367088"/>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500"/>
                                        <p:tgtEl>
                                          <p:spTgt spid="1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dissolve">
                                      <p:cBhvr>
                                        <p:cTn id="17" dur="500"/>
                                        <p:tgtEl>
                                          <p:spTgt spid="1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dissolve">
                                      <p:cBhvr>
                                        <p:cTn id="22" dur="500"/>
                                        <p:tgtEl>
                                          <p:spTgt spid="1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4813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2.2.1 </a:t>
            </a:r>
            <a:r>
              <a:rPr lang="zh-CN" altLang="en-US" sz="2800">
                <a:latin typeface="微软雅黑" panose="020B0503020204020204" pitchFamily="34" charset="-122"/>
                <a:ea typeface="微软雅黑" panose="020B0503020204020204" pitchFamily="34" charset="-122"/>
              </a:rPr>
              <a:t>价键理论</a:t>
            </a:r>
          </a:p>
        </p:txBody>
      </p:sp>
      <p:pic>
        <p:nvPicPr>
          <p:cNvPr id="50179" name="Picture 2"/>
          <p:cNvPicPr>
            <a:picLocks noChangeAspect="1" noChangeArrowheads="1"/>
          </p:cNvPicPr>
          <p:nvPr/>
        </p:nvPicPr>
        <p:blipFill>
          <a:blip r:embed="rId3">
            <a:extLst>
              <a:ext uri="{28A0092B-C50C-407E-A947-70E740481C1C}">
                <a14:useLocalDpi xmlns:a14="http://schemas.microsoft.com/office/drawing/2010/main" val="0"/>
              </a:ext>
            </a:extLst>
          </a:blip>
          <a:srcRect l="2519" t="5923" r="2994" b="2983"/>
          <a:stretch>
            <a:fillRect/>
          </a:stretch>
        </p:blipFill>
        <p:spPr bwMode="auto">
          <a:xfrm>
            <a:off x="1835150" y="842963"/>
            <a:ext cx="5322888" cy="430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t="6566" b="7120"/>
          <a:stretch>
            <a:fillRect/>
          </a:stretch>
        </p:blipFill>
        <p:spPr bwMode="auto">
          <a:xfrm>
            <a:off x="1692275" y="2906713"/>
            <a:ext cx="6467475"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7"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2.2.1 </a:t>
            </a:r>
            <a:r>
              <a:rPr lang="zh-CN" altLang="en-US" sz="2800">
                <a:latin typeface="微软雅黑" panose="020B0503020204020204" pitchFamily="34" charset="-122"/>
                <a:ea typeface="微软雅黑" panose="020B0503020204020204" pitchFamily="34" charset="-122"/>
              </a:rPr>
              <a:t>价键理论</a:t>
            </a:r>
          </a:p>
        </p:txBody>
      </p:sp>
      <p:sp>
        <p:nvSpPr>
          <p:cNvPr id="5" name="文本框 4"/>
          <p:cNvSpPr txBox="1"/>
          <p:nvPr/>
        </p:nvSpPr>
        <p:spPr>
          <a:xfrm>
            <a:off x="827584" y="915566"/>
            <a:ext cx="5089525" cy="460375"/>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共价键的特性</a:t>
            </a:r>
          </a:p>
        </p:txBody>
      </p:sp>
      <p:sp>
        <p:nvSpPr>
          <p:cNvPr id="6" name="Rectangle 3"/>
          <p:cNvSpPr txBox="1">
            <a:spLocks noChangeArrowheads="1"/>
          </p:cNvSpPr>
          <p:nvPr/>
        </p:nvSpPr>
        <p:spPr>
          <a:xfrm>
            <a:off x="919996" y="1484690"/>
            <a:ext cx="5280025" cy="295275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Font typeface="Wingdings" panose="05000000000000000000" pitchFamily="2" charset="2"/>
              <a:buChar char="p"/>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具有</a:t>
            </a:r>
            <a:r>
              <a:rPr lang="zh-CN" altLang="en-US" sz="2000" kern="0" dirty="0" smtClean="0">
                <a:solidFill>
                  <a:srgbClr val="FF0000"/>
                </a:solidFill>
                <a:latin typeface="Times New Roman" panose="02020603050405020304" pitchFamily="18" charset="0"/>
                <a:cs typeface="Times New Roman" panose="02020603050405020304" pitchFamily="18" charset="0"/>
              </a:rPr>
              <a:t>饱和性</a:t>
            </a:r>
            <a:r>
              <a:rPr lang="zh-CN" altLang="en-US" sz="2000" kern="0" dirty="0" smtClean="0">
                <a:solidFill>
                  <a:srgbClr val="0000CC"/>
                </a:solidFill>
                <a:latin typeface="Times New Roman" panose="02020603050405020304" pitchFamily="18" charset="0"/>
                <a:cs typeface="Times New Roman" panose="02020603050405020304" pitchFamily="18" charset="0"/>
              </a:rPr>
              <a:t>和</a:t>
            </a:r>
            <a:r>
              <a:rPr lang="zh-CN" altLang="en-US" sz="2000" kern="0" dirty="0" smtClean="0">
                <a:solidFill>
                  <a:srgbClr val="FF0000"/>
                </a:solidFill>
                <a:latin typeface="Times New Roman" panose="02020603050405020304" pitchFamily="18" charset="0"/>
                <a:cs typeface="Times New Roman" panose="02020603050405020304" pitchFamily="18" charset="0"/>
              </a:rPr>
              <a:t>方向性</a:t>
            </a:r>
            <a:endParaRPr lang="en-US" altLang="zh-CN" sz="2000" kern="0" dirty="0" smtClean="0">
              <a:solidFill>
                <a:srgbClr val="FF0000"/>
              </a:solidFill>
              <a:latin typeface="Times New Roman" panose="02020603050405020304" pitchFamily="18" charset="0"/>
              <a:cs typeface="Times New Roman" panose="02020603050405020304" pitchFamily="18" charset="0"/>
            </a:endParaRPr>
          </a:p>
          <a:p>
            <a:pPr>
              <a:spcBef>
                <a:spcPts val="1200"/>
              </a:spcBef>
              <a:buFont typeface="Wingdings" panose="05000000000000000000" pitchFamily="2" charset="2"/>
              <a:buChar char="p"/>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具有一定的</a:t>
            </a:r>
            <a:r>
              <a:rPr lang="zh-CN" altLang="en-US" sz="2000" kern="0" dirty="0" smtClean="0">
                <a:solidFill>
                  <a:srgbClr val="FF0000"/>
                </a:solidFill>
                <a:latin typeface="Times New Roman" panose="02020603050405020304" pitchFamily="18" charset="0"/>
                <a:cs typeface="Times New Roman" panose="02020603050405020304" pitchFamily="18" charset="0"/>
              </a:rPr>
              <a:t>键长、键角、键能 </a:t>
            </a:r>
            <a:r>
              <a:rPr lang="en-US" altLang="zh-CN" sz="2000" kern="0" dirty="0" smtClean="0">
                <a:latin typeface="Times New Roman" panose="02020603050405020304" pitchFamily="18" charset="0"/>
                <a:cs typeface="Times New Roman" panose="02020603050405020304" pitchFamily="18" charset="0"/>
              </a:rPr>
              <a:t>(</a:t>
            </a:r>
            <a:r>
              <a:rPr lang="zh-CN" altLang="en-US" sz="2000" kern="0" dirty="0" smtClean="0">
                <a:solidFill>
                  <a:srgbClr val="FF0000"/>
                </a:solidFill>
                <a:latin typeface="Times New Roman" panose="02020603050405020304" pitchFamily="18" charset="0"/>
                <a:cs typeface="Times New Roman" panose="02020603050405020304" pitchFamily="18" charset="0"/>
              </a:rPr>
              <a:t>键参数</a:t>
            </a:r>
            <a:r>
              <a:rPr lang="en-US" altLang="zh-CN" sz="2000" kern="0" dirty="0" smtClean="0">
                <a:latin typeface="Times New Roman" panose="02020603050405020304" pitchFamily="18" charset="0"/>
                <a:cs typeface="Times New Roman" panose="02020603050405020304" pitchFamily="18" charset="0"/>
              </a:rPr>
              <a:t>)</a:t>
            </a:r>
            <a:r>
              <a:rPr lang="zh-CN" altLang="en-US" sz="2000" kern="0" dirty="0" smtClean="0">
                <a:latin typeface="Times New Roman" panose="02020603050405020304" pitchFamily="18" charset="0"/>
                <a:cs typeface="Times New Roman" panose="02020603050405020304" pitchFamily="18" charset="0"/>
              </a:rPr>
              <a:t> </a:t>
            </a:r>
            <a:r>
              <a:rPr lang="zh-CN" altLang="en-US" sz="2000" kern="0" dirty="0" smtClean="0">
                <a:solidFill>
                  <a:schemeClr val="tx2"/>
                </a:solidFill>
                <a:latin typeface="Times New Roman" panose="02020603050405020304" pitchFamily="18" charset="0"/>
                <a:cs typeface="Times New Roman" panose="02020603050405020304" pitchFamily="18" charset="0"/>
              </a:rPr>
              <a:t>。</a:t>
            </a:r>
            <a:endParaRPr lang="en-US" altLang="zh-CN" sz="2000" kern="0" dirty="0" smtClean="0">
              <a:solidFill>
                <a:schemeClr val="hlink"/>
              </a:solidFill>
              <a:latin typeface="Times New Roman" panose="02020603050405020304" pitchFamily="18" charset="0"/>
              <a:cs typeface="Times New Roman" panose="02020603050405020304" pitchFamily="18" charset="0"/>
            </a:endParaRPr>
          </a:p>
          <a:p>
            <a:pPr marL="288000">
              <a:spcBef>
                <a:spcPts val="600"/>
              </a:spcBef>
              <a:buFont typeface="Arial" panose="020B0604020202020204" pitchFamily="34" charset="0"/>
              <a:buChar char="•"/>
              <a:defRPr/>
            </a:pPr>
            <a:r>
              <a:rPr lang="zh-CN" altLang="en-US" sz="2000" kern="0" dirty="0" smtClean="0">
                <a:solidFill>
                  <a:srgbClr val="FF0000"/>
                </a:solidFill>
                <a:latin typeface="Times New Roman" panose="02020603050405020304" pitchFamily="18" charset="0"/>
                <a:cs typeface="Times New Roman" panose="02020603050405020304" pitchFamily="18" charset="0"/>
              </a:rPr>
              <a:t>键长：</a:t>
            </a:r>
            <a:r>
              <a:rPr lang="zh-CN" altLang="en-US" sz="2000" kern="0" dirty="0" smtClean="0">
                <a:solidFill>
                  <a:srgbClr val="0000CC"/>
                </a:solidFill>
                <a:latin typeface="Times New Roman" panose="02020603050405020304" pitchFamily="18" charset="0"/>
                <a:cs typeface="Times New Roman" panose="02020603050405020304" pitchFamily="18" charset="0"/>
              </a:rPr>
              <a:t>分子内两个成键原子核间的平均距离。两原子的电负性相差越大，键的极性越强，离子键成分越大，键长与半径加和的差值就越大</a:t>
            </a:r>
          </a:p>
          <a:p>
            <a:pPr marL="288000">
              <a:buFont typeface="Arial" panose="020B0604020202020204" pitchFamily="34" charset="0"/>
              <a:buChar char="•"/>
              <a:defRPr/>
            </a:pPr>
            <a:r>
              <a:rPr lang="zh-CN" altLang="en-US" sz="2000" kern="0" dirty="0" smtClean="0">
                <a:solidFill>
                  <a:srgbClr val="FF0000"/>
                </a:solidFill>
                <a:latin typeface="Times New Roman" panose="02020603050405020304" pitchFamily="18" charset="0"/>
                <a:cs typeface="Times New Roman" panose="02020603050405020304" pitchFamily="18" charset="0"/>
              </a:rPr>
              <a:t>键角：</a:t>
            </a:r>
            <a:r>
              <a:rPr lang="zh-CN" altLang="en-US" sz="2000" kern="0" dirty="0" smtClean="0">
                <a:solidFill>
                  <a:srgbClr val="0000CC"/>
                </a:solidFill>
                <a:latin typeface="Times New Roman" panose="02020603050405020304" pitchFamily="18" charset="0"/>
                <a:cs typeface="Times New Roman" panose="02020603050405020304" pitchFamily="18" charset="0"/>
              </a:rPr>
              <a:t>分子中相邻两个键间的夹角。</a:t>
            </a:r>
          </a:p>
          <a:p>
            <a:pPr>
              <a:buFont typeface="Wingdings" panose="05000000000000000000" pitchFamily="2" charset="2"/>
              <a:buNone/>
              <a:defRPr/>
            </a:pPr>
            <a:r>
              <a:rPr lang="zh-CN" altLang="en-US" kern="0" dirty="0" smtClean="0">
                <a:solidFill>
                  <a:schemeClr val="hlink"/>
                </a:solidFill>
                <a:ea typeface="黑体" pitchFamily="2" charset="-122"/>
              </a:rPr>
              <a:t>       </a:t>
            </a:r>
            <a:endParaRPr lang="zh-CN" altLang="en-US" sz="2800" i="1" kern="0" dirty="0" smtClean="0">
              <a:solidFill>
                <a:srgbClr val="0000CC"/>
              </a:solidFill>
              <a:latin typeface="Times New Roman" pitchFamily="18" charset="0"/>
              <a:ea typeface="黑体" pitchFamily="2" charset="-122"/>
              <a:cs typeface="Times New Roman" pitchFamily="18" charset="0"/>
            </a:endParaRPr>
          </a:p>
        </p:txBody>
      </p:sp>
      <p:pic>
        <p:nvPicPr>
          <p:cNvPr id="9" name="Picture 6" descr="W020080118565445319007"/>
          <p:cNvPicPr>
            <a:picLocks noChangeAspect="1" noChangeArrowheads="1"/>
          </p:cNvPicPr>
          <p:nvPr/>
        </p:nvPicPr>
        <p:blipFill>
          <a:blip r:embed="rId3">
            <a:extLst>
              <a:ext uri="{28A0092B-C50C-407E-A947-70E740481C1C}">
                <a14:useLocalDpi xmlns:a14="http://schemas.microsoft.com/office/drawing/2010/main" val="0"/>
              </a:ext>
            </a:extLst>
          </a:blip>
          <a:srcRect l="-5670" t="5559" r="5670" b="2724"/>
          <a:stretch>
            <a:fillRect/>
          </a:stretch>
        </p:blipFill>
        <p:spPr bwMode="auto">
          <a:xfrm>
            <a:off x="6300788" y="2716213"/>
            <a:ext cx="2309812"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6450900" y="826766"/>
            <a:ext cx="2001137" cy="1664816"/>
            <a:chOff x="6450900" y="826766"/>
            <a:chExt cx="2001137" cy="1664816"/>
          </a:xfrm>
        </p:grpSpPr>
        <p:pic>
          <p:nvPicPr>
            <p:cNvPr id="8" name="Picture 5" descr="半径"/>
            <p:cNvPicPr>
              <a:picLocks noChangeAspect="1" noChangeArrowheads="1"/>
            </p:cNvPicPr>
            <p:nvPr/>
          </p:nvPicPr>
          <p:blipFill rotWithShape="1">
            <a:blip r:embed="rId4">
              <a:extLst>
                <a:ext uri="{28A0092B-C50C-407E-A947-70E740481C1C}">
                  <a14:useLocalDpi xmlns:a14="http://schemas.microsoft.com/office/drawing/2010/main" val="0"/>
                </a:ext>
              </a:extLst>
            </a:blip>
            <a:srcRect l="1736" t="2" r="70625" b="42405"/>
            <a:stretch/>
          </p:blipFill>
          <p:spPr bwMode="auto">
            <a:xfrm>
              <a:off x="6450900" y="826766"/>
              <a:ext cx="1912937" cy="1440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6652433" y="2091472"/>
              <a:ext cx="1799604" cy="400110"/>
            </a:xfrm>
            <a:prstGeom prst="rect">
              <a:avLst/>
            </a:prstGeom>
            <a:noFill/>
          </p:spPr>
          <p:txBody>
            <a:bodyPr wrap="square">
              <a:spAutoFit/>
            </a:bodyPr>
            <a:lstStyle/>
            <a:p>
              <a:pPr>
                <a:buClr>
                  <a:schemeClr val="tx1"/>
                </a:buClr>
                <a:defRPr/>
              </a:pPr>
              <a:r>
                <a:rPr lang="en-US" altLang="zh-CN" sz="2000" dirty="0" err="1" smtClean="0">
                  <a:latin typeface="Times New Roman" panose="02020603050405020304" pitchFamily="18" charset="0"/>
                  <a:ea typeface="+mn-ea"/>
                  <a:cs typeface="Times New Roman" panose="02020603050405020304" pitchFamily="18" charset="0"/>
                </a:rPr>
                <a:t>Rc</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共价半径</a:t>
              </a:r>
              <a:endParaRPr lang="zh-CN" altLang="en-US" sz="2000" dirty="0">
                <a:latin typeface="Times New Roman" panose="02020603050405020304" pitchFamily="18" charset="0"/>
                <a:ea typeface="+mn-ea"/>
                <a:cs typeface="Times New Roman" panose="02020603050405020304" pitchFamily="18" charset="0"/>
              </a:endParaRP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amond(in)">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2.2.1 </a:t>
            </a:r>
            <a:r>
              <a:rPr lang="zh-CN" altLang="en-US" sz="2800">
                <a:latin typeface="微软雅黑" panose="020B0503020204020204" pitchFamily="34" charset="-122"/>
                <a:ea typeface="微软雅黑" panose="020B0503020204020204" pitchFamily="34" charset="-122"/>
              </a:rPr>
              <a:t>价键理论</a:t>
            </a:r>
          </a:p>
        </p:txBody>
      </p:sp>
      <p:sp>
        <p:nvSpPr>
          <p:cNvPr id="5" name="文本框 4"/>
          <p:cNvSpPr txBox="1"/>
          <p:nvPr/>
        </p:nvSpPr>
        <p:spPr>
          <a:xfrm>
            <a:off x="1115616" y="741362"/>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共价键的特性</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r>
              <a:rPr lang="zh-CN" altLang="en-US" sz="2400" dirty="0">
                <a:solidFill>
                  <a:srgbClr val="0000CC"/>
                </a:solidFill>
                <a:latin typeface="Times New Roman" panose="02020603050405020304" pitchFamily="18" charset="0"/>
                <a:ea typeface="+mn-ea"/>
                <a:cs typeface="Times New Roman" panose="02020603050405020304" pitchFamily="18" charset="0"/>
              </a:rPr>
              <a:t>键长和键能</a:t>
            </a:r>
          </a:p>
        </p:txBody>
      </p:sp>
      <p:pic>
        <p:nvPicPr>
          <p:cNvPr id="54276" name="Picture 2"/>
          <p:cNvPicPr>
            <a:picLocks noChangeArrowheads="1"/>
          </p:cNvPicPr>
          <p:nvPr/>
        </p:nvPicPr>
        <p:blipFill>
          <a:blip r:embed="rId3">
            <a:extLst>
              <a:ext uri="{28A0092B-C50C-407E-A947-70E740481C1C}">
                <a14:useLocalDpi xmlns:a14="http://schemas.microsoft.com/office/drawing/2010/main" val="0"/>
              </a:ext>
            </a:extLst>
          </a:blip>
          <a:srcRect l="938" r="1651" b="2475"/>
          <a:stretch>
            <a:fillRect/>
          </a:stretch>
        </p:blipFill>
        <p:spPr bwMode="auto">
          <a:xfrm>
            <a:off x="1403350" y="1203325"/>
            <a:ext cx="6791325"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descr="https://timgsa.baidu.com/timg?image&amp;quality=80&amp;size=b9999_10000&amp;sec=1568607515936&amp;di=f268eb52713c93ef5281b2a4cce441c1&amp;imgtype=0&amp;src=http%3A%2F%2Fbook.img.ireader.com%2Fgroup61%2FM00%2F15%2FD6%2FCmQUOVv_fraEWOULAAAAAIeBoFg795668643.jpg%3Fv%3DtecNLp74%26t%3DCmQUOVv_f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15566"/>
            <a:ext cx="7632848" cy="4044605"/>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55"/>
          <p:cNvSpPr txBox="1">
            <a:spLocks noChangeArrowheads="1"/>
          </p:cNvSpPr>
          <p:nvPr/>
        </p:nvSpPr>
        <p:spPr bwMode="auto">
          <a:xfrm>
            <a:off x="539750"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en-US" sz="2800" dirty="0" smtClean="0">
                <a:latin typeface="微软雅黑" panose="020B0503020204020204" pitchFamily="34" charset="-122"/>
                <a:ea typeface="微软雅黑" panose="020B0503020204020204" pitchFamily="34" charset="-122"/>
              </a:rPr>
              <a:t> 电负性</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3838600"/>
      </p:ext>
    </p:extLst>
  </p:cSld>
  <p:clrMapOvr>
    <a:masterClrMapping/>
  </p:clrMapOvr>
  <p:transition spd="slow" advTm="0">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2.2.1 </a:t>
            </a:r>
            <a:r>
              <a:rPr lang="zh-CN" altLang="en-US" sz="2800">
                <a:latin typeface="微软雅黑" panose="020B0503020204020204" pitchFamily="34" charset="-122"/>
                <a:ea typeface="微软雅黑" panose="020B0503020204020204" pitchFamily="34" charset="-122"/>
              </a:rPr>
              <a:t>价键理论</a:t>
            </a:r>
          </a:p>
        </p:txBody>
      </p:sp>
      <p:sp>
        <p:nvSpPr>
          <p:cNvPr id="5" name="文本框 4"/>
          <p:cNvSpPr txBox="1"/>
          <p:nvPr/>
        </p:nvSpPr>
        <p:spPr>
          <a:xfrm>
            <a:off x="1116013" y="758825"/>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共价键的特性</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6" name="Rectangle 3"/>
          <p:cNvSpPr txBox="1">
            <a:spLocks noChangeArrowheads="1"/>
          </p:cNvSpPr>
          <p:nvPr/>
        </p:nvSpPr>
        <p:spPr>
          <a:xfrm>
            <a:off x="868363" y="1228725"/>
            <a:ext cx="7520061" cy="158273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457200" eaLnBrk="1" hangingPunct="1">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键能：</a:t>
            </a:r>
            <a:r>
              <a:rPr lang="zh-CN" altLang="en-US" sz="2000" kern="0" dirty="0" smtClean="0">
                <a:latin typeface="Times New Roman" panose="02020603050405020304" pitchFamily="18" charset="0"/>
                <a:cs typeface="Times New Roman" panose="02020603050405020304" pitchFamily="18" charset="0"/>
              </a:rPr>
              <a:t>在</a:t>
            </a:r>
            <a:r>
              <a:rPr lang="en-US" altLang="zh-CN" sz="2000" kern="0" dirty="0" smtClean="0">
                <a:latin typeface="Times New Roman" panose="02020603050405020304" pitchFamily="18" charset="0"/>
                <a:cs typeface="Times New Roman" panose="02020603050405020304" pitchFamily="18" charset="0"/>
              </a:rPr>
              <a:t>100.0kPa</a:t>
            </a:r>
            <a:r>
              <a:rPr lang="zh-CN" altLang="en-US" sz="2000" kern="0" dirty="0" smtClean="0">
                <a:latin typeface="Times New Roman" panose="02020603050405020304" pitchFamily="18" charset="0"/>
                <a:cs typeface="Times New Roman" panose="02020603050405020304" pitchFamily="18" charset="0"/>
              </a:rPr>
              <a:t>下，</a:t>
            </a:r>
            <a:r>
              <a:rPr lang="en-US" altLang="zh-CN" sz="2000" kern="0" dirty="0" smtClean="0">
                <a:latin typeface="Times New Roman" panose="02020603050405020304" pitchFamily="18" charset="0"/>
                <a:cs typeface="Times New Roman" panose="02020603050405020304" pitchFamily="18" charset="0"/>
              </a:rPr>
              <a:t>298K</a:t>
            </a:r>
            <a:r>
              <a:rPr lang="zh-CN" altLang="en-US" sz="2000" kern="0" dirty="0" smtClean="0">
                <a:latin typeface="Times New Roman" panose="02020603050405020304" pitchFamily="18" charset="0"/>
                <a:cs typeface="Times New Roman" panose="02020603050405020304" pitchFamily="18" charset="0"/>
              </a:rPr>
              <a:t>时破坏单位物质的量的共价键，使气态</a:t>
            </a:r>
            <a:r>
              <a:rPr lang="en-US" altLang="zh-CN" sz="2000" kern="0" dirty="0" smtClean="0">
                <a:latin typeface="Times New Roman" panose="02020603050405020304" pitchFamily="18" charset="0"/>
                <a:cs typeface="Times New Roman" panose="02020603050405020304" pitchFamily="18" charset="0"/>
              </a:rPr>
              <a:t>A-B</a:t>
            </a:r>
            <a:r>
              <a:rPr lang="zh-CN" altLang="en-US" sz="2000" kern="0" dirty="0" smtClean="0">
                <a:latin typeface="Times New Roman" panose="02020603050405020304" pitchFamily="18" charset="0"/>
                <a:cs typeface="Times New Roman" panose="02020603050405020304" pitchFamily="18" charset="0"/>
              </a:rPr>
              <a:t>变为中性气态原子</a:t>
            </a:r>
            <a:r>
              <a:rPr lang="en-US" altLang="zh-CN" sz="2000" kern="0" dirty="0" smtClean="0">
                <a:latin typeface="Times New Roman" panose="02020603050405020304" pitchFamily="18" charset="0"/>
                <a:cs typeface="Times New Roman" panose="02020603050405020304" pitchFamily="18" charset="0"/>
              </a:rPr>
              <a:t>A</a:t>
            </a:r>
            <a:r>
              <a:rPr lang="zh-CN" altLang="en-US" sz="2000" kern="0" dirty="0" smtClean="0">
                <a:latin typeface="Times New Roman" panose="02020603050405020304" pitchFamily="18" charset="0"/>
                <a:cs typeface="Times New Roman" panose="02020603050405020304" pitchFamily="18" charset="0"/>
              </a:rPr>
              <a:t>，</a:t>
            </a:r>
            <a:r>
              <a:rPr lang="en-US" altLang="zh-CN" sz="2000" kern="0" dirty="0" smtClean="0">
                <a:latin typeface="Times New Roman" panose="02020603050405020304" pitchFamily="18" charset="0"/>
                <a:cs typeface="Times New Roman" panose="02020603050405020304" pitchFamily="18" charset="0"/>
              </a:rPr>
              <a:t>B</a:t>
            </a:r>
            <a:r>
              <a:rPr lang="zh-CN" altLang="en-US" sz="2000" kern="0" dirty="0" smtClean="0">
                <a:latin typeface="Times New Roman" panose="02020603050405020304" pitchFamily="18" charset="0"/>
                <a:cs typeface="Times New Roman" panose="02020603050405020304" pitchFamily="18" charset="0"/>
              </a:rPr>
              <a:t>所需的能量，称为</a:t>
            </a:r>
            <a:r>
              <a:rPr lang="en-US" altLang="zh-CN" sz="2000" kern="0" dirty="0" smtClean="0">
                <a:latin typeface="Times New Roman" panose="02020603050405020304" pitchFamily="18" charset="0"/>
                <a:cs typeface="Times New Roman" panose="02020603050405020304" pitchFamily="18" charset="0"/>
              </a:rPr>
              <a:t>A-B</a:t>
            </a:r>
            <a:r>
              <a:rPr lang="zh-CN" altLang="en-US" sz="2000" kern="0" dirty="0" smtClean="0">
                <a:latin typeface="Times New Roman" panose="02020603050405020304" pitchFamily="18" charset="0"/>
                <a:cs typeface="Times New Roman" panose="02020603050405020304" pitchFamily="18" charset="0"/>
              </a:rPr>
              <a:t>键的键能，用</a:t>
            </a:r>
            <a:r>
              <a:rPr lang="en-US" altLang="zh-CN" sz="2000" i="1" kern="0" dirty="0" smtClean="0">
                <a:latin typeface="Times New Roman" panose="02020603050405020304" pitchFamily="18" charset="0"/>
                <a:cs typeface="Times New Roman" panose="02020603050405020304" pitchFamily="18" charset="0"/>
              </a:rPr>
              <a:t>E</a:t>
            </a:r>
            <a:r>
              <a:rPr lang="zh-CN" altLang="en-US" sz="2000" kern="0" dirty="0" smtClean="0">
                <a:latin typeface="Times New Roman" panose="02020603050405020304" pitchFamily="18" charset="0"/>
                <a:cs typeface="Times New Roman" panose="02020603050405020304" pitchFamily="18" charset="0"/>
              </a:rPr>
              <a:t>表示，单位为</a:t>
            </a:r>
            <a:r>
              <a:rPr lang="en-US" altLang="zh-CN" sz="2000" kern="0" dirty="0" smtClean="0">
                <a:latin typeface="Times New Roman" panose="02020603050405020304" pitchFamily="18" charset="0"/>
                <a:cs typeface="Times New Roman" panose="02020603050405020304" pitchFamily="18" charset="0"/>
              </a:rPr>
              <a:t>kJ·mol</a:t>
            </a:r>
            <a:r>
              <a:rPr lang="en-US" altLang="zh-CN" sz="2000" kern="0" baseline="30000" dirty="0" smtClean="0">
                <a:latin typeface="Times New Roman" panose="02020603050405020304" pitchFamily="18" charset="0"/>
                <a:cs typeface="Times New Roman" panose="02020603050405020304" pitchFamily="18" charset="0"/>
              </a:rPr>
              <a:t>-1</a:t>
            </a:r>
            <a:r>
              <a:rPr lang="zh-CN" altLang="en-US" sz="2000" kern="0" dirty="0" smtClean="0">
                <a:latin typeface="Times New Roman" panose="02020603050405020304" pitchFamily="18" charset="0"/>
                <a:cs typeface="Times New Roman" panose="02020603050405020304" pitchFamily="18" charset="0"/>
              </a:rPr>
              <a:t>。      </a:t>
            </a:r>
            <a:endParaRPr lang="zh-CN" altLang="en-US" sz="2000" kern="0"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8" name="Rectangle 4"/>
          <p:cNvSpPr>
            <a:spLocks noChangeArrowheads="1"/>
          </p:cNvSpPr>
          <p:nvPr/>
        </p:nvSpPr>
        <p:spPr bwMode="auto">
          <a:xfrm>
            <a:off x="1345970" y="3220262"/>
            <a:ext cx="7127875" cy="1454116"/>
          </a:xfrm>
          <a:prstGeom prst="rect">
            <a:avLst/>
          </a:prstGeom>
          <a:noFill/>
          <a:ln w="9525">
            <a:noFill/>
            <a:miter lim="800000"/>
            <a:headEnd/>
            <a:tailEnd/>
          </a:ln>
        </p:spPr>
        <p:txBody>
          <a:bodyPr>
            <a:spAutoFit/>
          </a:bodyPr>
          <a:lstStyle/>
          <a:p>
            <a:pPr>
              <a:lnSpc>
                <a:spcPct val="120000"/>
              </a:lnSpc>
              <a:defRPr/>
            </a:pPr>
            <a:r>
              <a:rPr lang="zh-CN" altLang="en-US" sz="2000" dirty="0">
                <a:solidFill>
                  <a:srgbClr val="0000CC"/>
                </a:solidFill>
                <a:latin typeface="Times New Roman" panose="02020603050405020304" pitchFamily="18" charset="0"/>
                <a:ea typeface="+mn-ea"/>
                <a:cs typeface="Times New Roman" panose="02020603050405020304" pitchFamily="18" charset="0"/>
              </a:rPr>
              <a:t>极性：</a:t>
            </a:r>
            <a:r>
              <a:rPr lang="el-GR" altLang="zh-CN" sz="2000" dirty="0">
                <a:latin typeface="Times New Roman" panose="02020603050405020304" pitchFamily="18" charset="0"/>
                <a:ea typeface="+mn-ea"/>
                <a:cs typeface="Times New Roman" panose="02020603050405020304" pitchFamily="18" charset="0"/>
              </a:rPr>
              <a:t>Δχ</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 </a:t>
            </a:r>
            <a:r>
              <a:rPr lang="zh-CN" altLang="en-US" sz="2000" dirty="0">
                <a:latin typeface="Times New Roman" panose="02020603050405020304" pitchFamily="18" charset="0"/>
                <a:ea typeface="+mn-ea"/>
                <a:cs typeface="Times New Roman" panose="02020603050405020304" pitchFamily="18" charset="0"/>
              </a:rPr>
              <a:t>时，形成非极性共价键；</a:t>
            </a:r>
            <a:r>
              <a:rPr lang="en-US" altLang="zh-CN" sz="2000" dirty="0">
                <a:latin typeface="Times New Roman" panose="02020603050405020304" pitchFamily="18" charset="0"/>
                <a:ea typeface="+mn-ea"/>
                <a:cs typeface="Times New Roman" panose="02020603050405020304" pitchFamily="18" charset="0"/>
              </a:rPr>
              <a:t>|</a:t>
            </a:r>
            <a:r>
              <a:rPr lang="el-GR" altLang="zh-CN" sz="2000" dirty="0">
                <a:latin typeface="Times New Roman" panose="02020603050405020304" pitchFamily="18" charset="0"/>
                <a:ea typeface="+mn-ea"/>
                <a:cs typeface="Times New Roman" panose="02020603050405020304" pitchFamily="18" charset="0"/>
              </a:rPr>
              <a:t>Δχ</a:t>
            </a:r>
            <a:r>
              <a:rPr lang="en-US" altLang="zh-CN" sz="2000" dirty="0">
                <a:latin typeface="Times New Roman" panose="02020603050405020304" pitchFamily="18" charset="0"/>
                <a:ea typeface="+mn-ea"/>
                <a:cs typeface="Times New Roman" panose="02020603050405020304" pitchFamily="18" charset="0"/>
              </a:rPr>
              <a:t>| &gt;0</a:t>
            </a:r>
            <a:r>
              <a:rPr lang="zh-CN" altLang="en-US" sz="2000" dirty="0">
                <a:latin typeface="Times New Roman" panose="02020603050405020304" pitchFamily="18" charset="0"/>
                <a:ea typeface="+mn-ea"/>
                <a:cs typeface="Times New Roman" panose="02020603050405020304" pitchFamily="18" charset="0"/>
              </a:rPr>
              <a:t>时为极性共价键，当 </a:t>
            </a:r>
            <a:r>
              <a:rPr lang="en-US" altLang="zh-CN" sz="2000" dirty="0">
                <a:latin typeface="Times New Roman" panose="02020603050405020304" pitchFamily="18" charset="0"/>
                <a:ea typeface="+mn-ea"/>
                <a:cs typeface="Times New Roman" panose="02020603050405020304" pitchFamily="18" charset="0"/>
              </a:rPr>
              <a:t>|</a:t>
            </a:r>
            <a:r>
              <a:rPr lang="el-GR" altLang="zh-CN" sz="2000" dirty="0">
                <a:latin typeface="Times New Roman" panose="02020603050405020304" pitchFamily="18" charset="0"/>
                <a:ea typeface="+mn-ea"/>
                <a:cs typeface="Times New Roman" panose="02020603050405020304" pitchFamily="18" charset="0"/>
              </a:rPr>
              <a:t>Δχ</a:t>
            </a:r>
            <a:r>
              <a:rPr lang="en-US" altLang="zh-CN" sz="2000" dirty="0">
                <a:latin typeface="Times New Roman" panose="02020603050405020304" pitchFamily="18" charset="0"/>
                <a:ea typeface="+mn-ea"/>
                <a:cs typeface="Times New Roman" panose="02020603050405020304" pitchFamily="18" charset="0"/>
              </a:rPr>
              <a:t>|≥1.7 </a:t>
            </a:r>
            <a:r>
              <a:rPr lang="zh-CN" altLang="en-US" sz="2000" dirty="0">
                <a:latin typeface="Times New Roman" panose="02020603050405020304" pitchFamily="18" charset="0"/>
                <a:ea typeface="+mn-ea"/>
                <a:cs typeface="Times New Roman" panose="02020603050405020304" pitchFamily="18" charset="0"/>
              </a:rPr>
              <a:t>为离子键。</a:t>
            </a:r>
            <a:endParaRPr lang="zh-CN" altLang="en-US" sz="2000" dirty="0">
              <a:solidFill>
                <a:srgbClr val="00FF99"/>
              </a:solidFill>
              <a:latin typeface="Times New Roman" panose="02020603050405020304" pitchFamily="18" charset="0"/>
              <a:ea typeface="+mn-ea"/>
              <a:cs typeface="Times New Roman" panose="02020603050405020304" pitchFamily="18" charset="0"/>
            </a:endParaRPr>
          </a:p>
          <a:p>
            <a:pPr>
              <a:lnSpc>
                <a:spcPct val="120000"/>
              </a:lnSpc>
              <a:spcBef>
                <a:spcPts val="1200"/>
              </a:spcBef>
              <a:defRPr/>
            </a:pPr>
            <a:r>
              <a:rPr lang="zh-CN" altLang="en-US" sz="2000" dirty="0">
                <a:solidFill>
                  <a:srgbClr val="0000CC"/>
                </a:solidFill>
                <a:latin typeface="Times New Roman" panose="02020603050405020304" pitchFamily="18" charset="0"/>
                <a:ea typeface="+mn-ea"/>
                <a:cs typeface="Times New Roman" panose="02020603050405020304" pitchFamily="18" charset="0"/>
              </a:rPr>
              <a:t>键矩：</a:t>
            </a:r>
            <a:r>
              <a:rPr lang="el-GR" altLang="zh-CN" sz="2000" i="1" dirty="0">
                <a:latin typeface="Times New Roman" panose="02020603050405020304" pitchFamily="18" charset="0"/>
                <a:ea typeface="+mn-ea"/>
                <a:cs typeface="Times New Roman" panose="02020603050405020304" pitchFamily="18" charset="0"/>
              </a:rPr>
              <a:t>μ</a:t>
            </a:r>
            <a:r>
              <a:rPr lang="zh-CN" altLang="en-US" sz="2000" dirty="0">
                <a:latin typeface="Times New Roman" panose="02020603050405020304" pitchFamily="18" charset="0"/>
                <a:ea typeface="+mn-ea"/>
                <a:cs typeface="Times New Roman" panose="02020603050405020304" pitchFamily="18" charset="0"/>
              </a:rPr>
              <a:t>＝</a:t>
            </a:r>
            <a:r>
              <a:rPr lang="en-US" altLang="zh-CN" sz="2000" i="1" dirty="0" err="1">
                <a:latin typeface="Times New Roman" panose="02020603050405020304" pitchFamily="18" charset="0"/>
                <a:ea typeface="+mn-ea"/>
                <a:cs typeface="Times New Roman" panose="02020603050405020304" pitchFamily="18" charset="0"/>
              </a:rPr>
              <a:t>Q·l</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键矩越大，键的极性就越强</a:t>
            </a:r>
            <a:r>
              <a:rPr lang="zh-CN" altLang="en-US" sz="2800" dirty="0">
                <a:latin typeface="Verdana" pitchFamily="34" charset="0"/>
              </a:rPr>
              <a:t>。</a:t>
            </a:r>
          </a:p>
        </p:txBody>
      </p:sp>
      <p:grpSp>
        <p:nvGrpSpPr>
          <p:cNvPr id="56326" name="组合 1"/>
          <p:cNvGrpSpPr>
            <a:grpSpLocks/>
          </p:cNvGrpSpPr>
          <p:nvPr/>
        </p:nvGrpSpPr>
        <p:grpSpPr bwMode="auto">
          <a:xfrm>
            <a:off x="2555776" y="2364582"/>
            <a:ext cx="4357688" cy="706437"/>
            <a:chOff x="1870458" y="2556650"/>
            <a:chExt cx="4357727" cy="705794"/>
          </a:xfrm>
        </p:grpSpPr>
        <p:sp>
          <p:nvSpPr>
            <p:cNvPr id="56327" name="Text Box 5"/>
            <p:cNvSpPr txBox="1">
              <a:spLocks noChangeArrowheads="1"/>
            </p:cNvSpPr>
            <p:nvPr/>
          </p:nvSpPr>
          <p:spPr bwMode="auto">
            <a:xfrm>
              <a:off x="1870458" y="2800779"/>
              <a:ext cx="13329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400">
                  <a:solidFill>
                    <a:srgbClr val="FF0000"/>
                  </a:solidFill>
                  <a:latin typeface="Times New Roman" panose="02020603050405020304" pitchFamily="18" charset="0"/>
                  <a:cs typeface="Times New Roman" panose="02020603050405020304" pitchFamily="18" charset="0"/>
                </a:rPr>
                <a:t>A-B</a:t>
              </a:r>
              <a:r>
                <a:rPr lang="en-US" altLang="zh-CN" sz="2400" baseline="30000">
                  <a:solidFill>
                    <a:srgbClr val="FF0000"/>
                  </a:solidFill>
                  <a:latin typeface="Times New Roman" panose="02020603050405020304" pitchFamily="18" charset="0"/>
                  <a:cs typeface="Times New Roman" panose="02020603050405020304" pitchFamily="18" charset="0"/>
                </a:rPr>
                <a:t> </a:t>
              </a:r>
              <a:r>
                <a:rPr lang="en-US" altLang="zh-CN" sz="2400">
                  <a:solidFill>
                    <a:srgbClr val="FF0000"/>
                  </a:solidFill>
                  <a:latin typeface="Times New Roman" panose="02020603050405020304" pitchFamily="18" charset="0"/>
                  <a:cs typeface="Times New Roman" panose="02020603050405020304" pitchFamily="18" charset="0"/>
                </a:rPr>
                <a:t>(g)  </a:t>
              </a:r>
            </a:p>
          </p:txBody>
        </p:sp>
        <p:sp>
          <p:nvSpPr>
            <p:cNvPr id="11" name="Line 6"/>
            <p:cNvSpPr>
              <a:spLocks noChangeShapeType="1"/>
            </p:cNvSpPr>
            <p:nvPr/>
          </p:nvSpPr>
          <p:spPr bwMode="auto">
            <a:xfrm>
              <a:off x="3146819" y="3026122"/>
              <a:ext cx="900121" cy="0"/>
            </a:xfrm>
            <a:prstGeom prst="line">
              <a:avLst/>
            </a:prstGeom>
            <a:ln>
              <a:headEnd/>
              <a:tailEnd type="stealth" w="lg" len="lg"/>
            </a:ln>
          </p:spPr>
          <p:style>
            <a:lnRef idx="2">
              <a:schemeClr val="dk1"/>
            </a:lnRef>
            <a:fillRef idx="0">
              <a:schemeClr val="dk1"/>
            </a:fillRef>
            <a:effectRef idx="1">
              <a:schemeClr val="dk1"/>
            </a:effectRef>
            <a:fontRef idx="minor">
              <a:schemeClr val="tx1"/>
            </a:fontRef>
          </p:style>
          <p:txBody>
            <a:bodyPr wrap="none"/>
            <a:lstStyle/>
            <a:p>
              <a:pPr>
                <a:defRPr/>
              </a:pPr>
              <a:endParaRPr lang="zh-CN" altLang="en-US" sz="2400">
                <a:latin typeface="Times New Roman" panose="02020603050405020304" pitchFamily="18" charset="0"/>
                <a:cs typeface="Times New Roman" panose="02020603050405020304" pitchFamily="18" charset="0"/>
              </a:endParaRPr>
            </a:p>
          </p:txBody>
        </p:sp>
        <p:sp>
          <p:nvSpPr>
            <p:cNvPr id="56329" name="Text Box 7"/>
            <p:cNvSpPr txBox="1">
              <a:spLocks noChangeArrowheads="1"/>
            </p:cNvSpPr>
            <p:nvPr/>
          </p:nvSpPr>
          <p:spPr bwMode="auto">
            <a:xfrm>
              <a:off x="4224611" y="2772674"/>
              <a:ext cx="20035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400">
                  <a:solidFill>
                    <a:srgbClr val="FF0000"/>
                  </a:solidFill>
                  <a:latin typeface="Times New Roman" panose="02020603050405020304" pitchFamily="18" charset="0"/>
                  <a:cs typeface="Times New Roman" panose="02020603050405020304" pitchFamily="18" charset="0"/>
                </a:rPr>
                <a:t>A (g)  +  B (g)</a:t>
              </a:r>
            </a:p>
          </p:txBody>
        </p:sp>
        <p:sp>
          <p:nvSpPr>
            <p:cNvPr id="56330" name="Text Box 8"/>
            <p:cNvSpPr txBox="1">
              <a:spLocks noChangeArrowheads="1"/>
            </p:cNvSpPr>
            <p:nvPr/>
          </p:nvSpPr>
          <p:spPr bwMode="auto">
            <a:xfrm>
              <a:off x="3419475" y="2556650"/>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i="1">
                  <a:solidFill>
                    <a:srgbClr val="FF0000"/>
                  </a:solidFill>
                  <a:latin typeface="Times New Roman" panose="02020603050405020304" pitchFamily="18" charset="0"/>
                  <a:cs typeface="Times New Roman" panose="02020603050405020304" pitchFamily="18" charset="0"/>
                </a:rPr>
                <a:t>E</a:t>
              </a: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amond(in)">
                                      <p:cBhvr>
                                        <p:cTn id="7" dur="20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5632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2.2.1 </a:t>
            </a:r>
            <a:r>
              <a:rPr lang="zh-CN" altLang="en-US" sz="2800">
                <a:latin typeface="微软雅黑" panose="020B0503020204020204" pitchFamily="34" charset="-122"/>
                <a:ea typeface="微软雅黑" panose="020B0503020204020204" pitchFamily="34" charset="-122"/>
              </a:rPr>
              <a:t>价键理论</a:t>
            </a:r>
          </a:p>
        </p:txBody>
      </p:sp>
      <p:sp>
        <p:nvSpPr>
          <p:cNvPr id="5" name="文本框 4"/>
          <p:cNvSpPr txBox="1"/>
          <p:nvPr/>
        </p:nvSpPr>
        <p:spPr>
          <a:xfrm>
            <a:off x="1085850" y="771525"/>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共价键的特性</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grpSp>
        <p:nvGrpSpPr>
          <p:cNvPr id="14" name="Group 25"/>
          <p:cNvGrpSpPr>
            <a:grpSpLocks noChangeAspect="1"/>
          </p:cNvGrpSpPr>
          <p:nvPr/>
        </p:nvGrpSpPr>
        <p:grpSpPr bwMode="auto">
          <a:xfrm>
            <a:off x="3444875" y="741363"/>
            <a:ext cx="3027363" cy="2622550"/>
            <a:chOff x="1429" y="572"/>
            <a:chExt cx="2222" cy="1985"/>
          </a:xfrm>
        </p:grpSpPr>
        <p:sp>
          <p:nvSpPr>
            <p:cNvPr id="58380" name="Oval 4"/>
            <p:cNvSpPr>
              <a:spLocks noChangeArrowheads="1"/>
            </p:cNvSpPr>
            <p:nvPr/>
          </p:nvSpPr>
          <p:spPr bwMode="auto">
            <a:xfrm>
              <a:off x="1429" y="1207"/>
              <a:ext cx="498" cy="499"/>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58381" name="Oval 5"/>
            <p:cNvSpPr>
              <a:spLocks noChangeArrowheads="1"/>
            </p:cNvSpPr>
            <p:nvPr/>
          </p:nvSpPr>
          <p:spPr bwMode="auto">
            <a:xfrm>
              <a:off x="2789" y="935"/>
              <a:ext cx="862" cy="907"/>
            </a:xfrm>
            <a:prstGeom prst="ellipse">
              <a:avLst/>
            </a:prstGeom>
            <a:solidFill>
              <a:srgbClr val="00FFFF"/>
            </a:solidFill>
            <a:ln w="9525">
              <a:solidFill>
                <a:schemeClr val="tx1"/>
              </a:solidFill>
              <a:round/>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58382" name="Line 6"/>
            <p:cNvSpPr>
              <a:spLocks noChangeShapeType="1"/>
            </p:cNvSpPr>
            <p:nvPr/>
          </p:nvSpPr>
          <p:spPr bwMode="auto">
            <a:xfrm>
              <a:off x="1655" y="1434"/>
              <a:ext cx="15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3" name="Text Box 7"/>
            <p:cNvSpPr txBox="1">
              <a:spLocks noChangeArrowheads="1"/>
            </p:cNvSpPr>
            <p:nvPr/>
          </p:nvSpPr>
          <p:spPr bwMode="auto">
            <a:xfrm>
              <a:off x="2336" y="1498"/>
              <a:ext cx="252"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latin typeface="Times New Roman" panose="02020603050405020304" pitchFamily="18" charset="0"/>
                  <a:cs typeface="Times New Roman" panose="02020603050405020304" pitchFamily="18" charset="0"/>
                </a:rPr>
                <a:t>r</a:t>
              </a:r>
            </a:p>
          </p:txBody>
        </p:sp>
        <p:sp>
          <p:nvSpPr>
            <p:cNvPr id="58384" name="Text Box 8"/>
            <p:cNvSpPr txBox="1">
              <a:spLocks noChangeArrowheads="1"/>
            </p:cNvSpPr>
            <p:nvPr/>
          </p:nvSpPr>
          <p:spPr bwMode="auto">
            <a:xfrm>
              <a:off x="1565" y="793"/>
              <a:ext cx="417"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p>
          </p:txBody>
        </p:sp>
        <p:sp>
          <p:nvSpPr>
            <p:cNvPr id="58385" name="Text Box 10"/>
            <p:cNvSpPr txBox="1">
              <a:spLocks noChangeArrowheads="1"/>
            </p:cNvSpPr>
            <p:nvPr/>
          </p:nvSpPr>
          <p:spPr bwMode="auto">
            <a:xfrm>
              <a:off x="3061" y="572"/>
              <a:ext cx="354"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p>
          </p:txBody>
        </p:sp>
        <p:sp>
          <p:nvSpPr>
            <p:cNvPr id="58386" name="Line 11"/>
            <p:cNvSpPr>
              <a:spLocks noChangeShapeType="1"/>
            </p:cNvSpPr>
            <p:nvPr/>
          </p:nvSpPr>
          <p:spPr bwMode="auto">
            <a:xfrm>
              <a:off x="1655" y="1933"/>
              <a:ext cx="0" cy="272"/>
            </a:xfrm>
            <a:prstGeom prst="line">
              <a:avLst/>
            </a:prstGeom>
            <a:noFill/>
            <a:ln w="25400">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58387" name="Line 12"/>
            <p:cNvSpPr>
              <a:spLocks noChangeShapeType="1"/>
            </p:cNvSpPr>
            <p:nvPr/>
          </p:nvSpPr>
          <p:spPr bwMode="auto">
            <a:xfrm>
              <a:off x="1565" y="2069"/>
              <a:ext cx="1678"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nvGrpSpPr>
            <p:cNvPr id="58388" name="Group 15"/>
            <p:cNvGrpSpPr>
              <a:grpSpLocks/>
            </p:cNvGrpSpPr>
            <p:nvPr/>
          </p:nvGrpSpPr>
          <p:grpSpPr bwMode="auto">
            <a:xfrm>
              <a:off x="2290" y="2114"/>
              <a:ext cx="454" cy="443"/>
              <a:chOff x="2290" y="2750"/>
              <a:chExt cx="454" cy="443"/>
            </a:xfrm>
          </p:grpSpPr>
          <p:sp>
            <p:nvSpPr>
              <p:cNvPr id="58389" name="Text Box 13"/>
              <p:cNvSpPr txBox="1">
                <a:spLocks noChangeArrowheads="1"/>
              </p:cNvSpPr>
              <p:nvPr/>
            </p:nvSpPr>
            <p:spPr bwMode="auto">
              <a:xfrm>
                <a:off x="2290" y="2750"/>
                <a:ext cx="45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3200">
                    <a:latin typeface="Times New Roman" panose="02020603050405020304" pitchFamily="18" charset="0"/>
                    <a:cs typeface="Times New Roman" panose="02020603050405020304" pitchFamily="18" charset="0"/>
                    <a:sym typeface="Symbol" panose="05050102010706020507" pitchFamily="18" charset="2"/>
                  </a:rPr>
                  <a:t></a:t>
                </a:r>
              </a:p>
            </p:txBody>
          </p:sp>
          <p:sp>
            <p:nvSpPr>
              <p:cNvPr id="58390" name="Line 14"/>
              <p:cNvSpPr>
                <a:spLocks noChangeShapeType="1"/>
              </p:cNvSpPr>
              <p:nvPr/>
            </p:nvSpPr>
            <p:spPr bwMode="auto">
              <a:xfrm>
                <a:off x="2335" y="2840"/>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6" name="Text Box 22"/>
          <p:cNvSpPr txBox="1">
            <a:spLocks noChangeArrowheads="1"/>
          </p:cNvSpPr>
          <p:nvPr/>
        </p:nvSpPr>
        <p:spPr bwMode="auto">
          <a:xfrm>
            <a:off x="3032125" y="4332288"/>
            <a:ext cx="5256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1 debye= 1D = 3.336 </a:t>
            </a:r>
            <a:r>
              <a:rPr lang="zh-CN" altLang="en-US" sz="200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a:latin typeface="Times New Roman" panose="02020603050405020304" pitchFamily="18" charset="0"/>
                <a:cs typeface="Times New Roman" panose="02020603050405020304" pitchFamily="18" charset="0"/>
                <a:sym typeface="Symbol" panose="05050102010706020507" pitchFamily="18" charset="2"/>
              </a:rPr>
              <a:t>10</a:t>
            </a:r>
            <a:r>
              <a:rPr lang="en-US" altLang="zh-CN" sz="2000" baseline="30000">
                <a:latin typeface="Times New Roman" panose="02020603050405020304" pitchFamily="18" charset="0"/>
                <a:cs typeface="Times New Roman" panose="02020603050405020304" pitchFamily="18" charset="0"/>
                <a:sym typeface="Symbol" panose="05050102010706020507" pitchFamily="18" charset="2"/>
              </a:rPr>
              <a:t>-30</a:t>
            </a:r>
            <a:r>
              <a:rPr lang="en-US" altLang="zh-CN" sz="2000">
                <a:latin typeface="Times New Roman" panose="02020603050405020304" pitchFamily="18" charset="0"/>
                <a:cs typeface="Times New Roman" panose="02020603050405020304" pitchFamily="18" charset="0"/>
                <a:sym typeface="Symbol" panose="05050102010706020507" pitchFamily="18" charset="2"/>
              </a:rPr>
              <a:t> C∙m</a:t>
            </a:r>
          </a:p>
        </p:txBody>
      </p:sp>
      <p:grpSp>
        <p:nvGrpSpPr>
          <p:cNvPr id="27" name="Group 24"/>
          <p:cNvGrpSpPr>
            <a:grpSpLocks/>
          </p:cNvGrpSpPr>
          <p:nvPr/>
        </p:nvGrpSpPr>
        <p:grpSpPr bwMode="auto">
          <a:xfrm>
            <a:off x="3956050" y="3435350"/>
            <a:ext cx="2033588" cy="890588"/>
            <a:chOff x="3560" y="1210"/>
            <a:chExt cx="1905" cy="561"/>
          </a:xfrm>
        </p:grpSpPr>
        <p:grpSp>
          <p:nvGrpSpPr>
            <p:cNvPr id="58375" name="Group 20"/>
            <p:cNvGrpSpPr>
              <a:grpSpLocks/>
            </p:cNvGrpSpPr>
            <p:nvPr/>
          </p:nvGrpSpPr>
          <p:grpSpPr bwMode="auto">
            <a:xfrm>
              <a:off x="3560" y="1480"/>
              <a:ext cx="1905" cy="291"/>
              <a:chOff x="3560" y="1480"/>
              <a:chExt cx="1905" cy="291"/>
            </a:xfrm>
          </p:grpSpPr>
          <p:sp>
            <p:nvSpPr>
              <p:cNvPr id="58377" name="Text Box 17"/>
              <p:cNvSpPr txBox="1">
                <a:spLocks noChangeArrowheads="1"/>
              </p:cNvSpPr>
              <p:nvPr/>
            </p:nvSpPr>
            <p:spPr bwMode="auto">
              <a:xfrm>
                <a:off x="3560" y="1480"/>
                <a:ext cx="19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a:latin typeface="Times New Roman" panose="02020603050405020304" pitchFamily="18" charset="0"/>
                    <a:cs typeface="Times New Roman" panose="02020603050405020304" pitchFamily="18" charset="0"/>
                    <a:sym typeface="Symbol" panose="05050102010706020507" pitchFamily="18" charset="2"/>
                  </a:rPr>
                  <a:t>  </a:t>
                </a:r>
                <a:r>
                  <a:rPr lang="en-US" altLang="zh-CN" sz="2400">
                    <a:latin typeface="Times New Roman" panose="02020603050405020304" pitchFamily="18" charset="0"/>
                    <a:cs typeface="Times New Roman" panose="02020603050405020304" pitchFamily="18" charset="0"/>
                    <a:sym typeface="Symbol" panose="05050102010706020507" pitchFamily="18" charset="2"/>
                  </a:rPr>
                  <a:t>= Q ∙ r</a:t>
                </a:r>
              </a:p>
            </p:txBody>
          </p:sp>
          <p:sp>
            <p:nvSpPr>
              <p:cNvPr id="58378" name="Line 18"/>
              <p:cNvSpPr>
                <a:spLocks noChangeShapeType="1"/>
              </p:cNvSpPr>
              <p:nvPr/>
            </p:nvSpPr>
            <p:spPr bwMode="auto">
              <a:xfrm>
                <a:off x="3641" y="1537"/>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19"/>
              <p:cNvSpPr>
                <a:spLocks noChangeShapeType="1"/>
              </p:cNvSpPr>
              <p:nvPr/>
            </p:nvSpPr>
            <p:spPr bwMode="auto">
              <a:xfrm>
                <a:off x="4591" y="1537"/>
                <a:ext cx="2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8376" name="Text Box 21"/>
            <p:cNvSpPr txBox="1">
              <a:spLocks noChangeArrowheads="1"/>
            </p:cNvSpPr>
            <p:nvPr/>
          </p:nvSpPr>
          <p:spPr bwMode="auto">
            <a:xfrm>
              <a:off x="3842" y="1210"/>
              <a:ext cx="11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latin typeface="Times New Roman" panose="02020603050405020304" pitchFamily="18" charset="0"/>
                  <a:cs typeface="Times New Roman" panose="02020603050405020304" pitchFamily="18" charset="0"/>
                </a:rPr>
                <a:t>  C     m</a:t>
              </a: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slide(fromBottom)">
                                      <p:cBhvr>
                                        <p:cTn id="11" dur="500"/>
                                        <p:tgtEl>
                                          <p:spTgt spid="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2.2.1 </a:t>
            </a:r>
            <a:r>
              <a:rPr lang="zh-CN" altLang="en-US" sz="2800">
                <a:latin typeface="微软雅黑" panose="020B0503020204020204" pitchFamily="34" charset="-122"/>
                <a:ea typeface="微软雅黑" panose="020B0503020204020204" pitchFamily="34" charset="-122"/>
              </a:rPr>
              <a:t>价键理论</a:t>
            </a:r>
          </a:p>
        </p:txBody>
      </p:sp>
      <p:pic>
        <p:nvPicPr>
          <p:cNvPr id="60419" name="Picture 2"/>
          <p:cNvPicPr>
            <a:picLocks noChangeAspect="1" noChangeArrowheads="1"/>
          </p:cNvPicPr>
          <p:nvPr/>
        </p:nvPicPr>
        <p:blipFill>
          <a:blip r:embed="rId3">
            <a:extLst>
              <a:ext uri="{28A0092B-C50C-407E-A947-70E740481C1C}">
                <a14:useLocalDpi xmlns:a14="http://schemas.microsoft.com/office/drawing/2010/main" val="0"/>
              </a:ext>
            </a:extLst>
          </a:blip>
          <a:srcRect t="6662" b="6084"/>
          <a:stretch>
            <a:fillRect/>
          </a:stretch>
        </p:blipFill>
        <p:spPr bwMode="auto">
          <a:xfrm>
            <a:off x="3132138" y="187325"/>
            <a:ext cx="52133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4">
            <a:extLst>
              <a:ext uri="{28A0092B-C50C-407E-A947-70E740481C1C}">
                <a14:useLocalDpi xmlns:a14="http://schemas.microsoft.com/office/drawing/2010/main" val="0"/>
              </a:ext>
            </a:extLst>
          </a:blip>
          <a:srcRect t="3722" r="935"/>
          <a:stretch>
            <a:fillRect/>
          </a:stretch>
        </p:blipFill>
        <p:spPr bwMode="auto">
          <a:xfrm>
            <a:off x="1938338" y="2082800"/>
            <a:ext cx="5700712"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文本框 34"/>
          <p:cNvSpPr txBox="1"/>
          <p:nvPr/>
        </p:nvSpPr>
        <p:spPr>
          <a:xfrm>
            <a:off x="827584" y="856456"/>
            <a:ext cx="4176712"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共价键的特性</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2.2.1 </a:t>
            </a:r>
            <a:r>
              <a:rPr lang="zh-CN" altLang="en-US" sz="2800">
                <a:latin typeface="微软雅黑" panose="020B0503020204020204" pitchFamily="34" charset="-122"/>
                <a:ea typeface="微软雅黑" panose="020B0503020204020204" pitchFamily="34" charset="-122"/>
              </a:rPr>
              <a:t>价键理论</a:t>
            </a:r>
          </a:p>
        </p:txBody>
      </p:sp>
      <p:sp>
        <p:nvSpPr>
          <p:cNvPr id="35" name="文本框 34"/>
          <p:cNvSpPr txBox="1"/>
          <p:nvPr/>
        </p:nvSpPr>
        <p:spPr>
          <a:xfrm>
            <a:off x="1042988" y="833438"/>
            <a:ext cx="4176712"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共价键的类型</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6" name="Rectangle 3"/>
          <p:cNvSpPr txBox="1">
            <a:spLocks noChangeArrowheads="1"/>
          </p:cNvSpPr>
          <p:nvPr/>
        </p:nvSpPr>
        <p:spPr>
          <a:xfrm>
            <a:off x="1476375" y="1248320"/>
            <a:ext cx="6696025" cy="319563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lvl="1" indent="0" algn="just">
              <a:lnSpc>
                <a:spcPct val="140000"/>
              </a:lnSpc>
              <a:spcBef>
                <a:spcPts val="600"/>
              </a:spcBef>
              <a:buFont typeface="Wingdings" panose="05000000000000000000" pitchFamily="2" charset="2"/>
              <a:buNone/>
              <a:defRPr/>
            </a:pPr>
            <a:r>
              <a:rPr lang="zh-CN" altLang="en-US" sz="2200" kern="0" dirty="0" smtClean="0">
                <a:solidFill>
                  <a:srgbClr val="FF0000"/>
                </a:solidFill>
                <a:latin typeface="Times New Roman" panose="02020603050405020304" pitchFamily="18" charset="0"/>
                <a:cs typeface="Times New Roman" panose="02020603050405020304" pitchFamily="18" charset="0"/>
                <a:sym typeface="Symbol" pitchFamily="18" charset="2"/>
              </a:rPr>
              <a:t> </a:t>
            </a:r>
            <a:r>
              <a:rPr lang="zh-CN" altLang="en-US" sz="2200" kern="0" dirty="0" smtClean="0">
                <a:solidFill>
                  <a:srgbClr val="FF0000"/>
                </a:solidFill>
                <a:latin typeface="Times New Roman" panose="02020603050405020304" pitchFamily="18" charset="0"/>
                <a:cs typeface="Times New Roman" panose="02020603050405020304" pitchFamily="18" charset="0"/>
              </a:rPr>
              <a:t>键：</a:t>
            </a:r>
            <a:r>
              <a:rPr lang="zh-CN" altLang="en-US" sz="2000" kern="0" dirty="0" smtClean="0">
                <a:solidFill>
                  <a:srgbClr val="0000CC"/>
                </a:solidFill>
                <a:latin typeface="Times New Roman" panose="02020603050405020304" pitchFamily="18" charset="0"/>
                <a:cs typeface="Times New Roman" panose="02020603050405020304" pitchFamily="18" charset="0"/>
              </a:rPr>
              <a:t>成键轨道沿键轴方向以</a:t>
            </a:r>
            <a:r>
              <a:rPr lang="zh-CN" altLang="en-US" sz="2000" kern="0" dirty="0" smtClean="0">
                <a:solidFill>
                  <a:srgbClr val="FF0000"/>
                </a:solidFill>
                <a:latin typeface="Times New Roman" panose="02020603050405020304" pitchFamily="18" charset="0"/>
                <a:cs typeface="Times New Roman" panose="02020603050405020304" pitchFamily="18" charset="0"/>
              </a:rPr>
              <a:t>头碰头</a:t>
            </a:r>
            <a:r>
              <a:rPr lang="zh-CN" altLang="en-US" sz="2000" kern="0" dirty="0" smtClean="0">
                <a:solidFill>
                  <a:srgbClr val="0000CC"/>
                </a:solidFill>
                <a:latin typeface="Times New Roman" panose="02020603050405020304" pitchFamily="18" charset="0"/>
                <a:cs typeface="Times New Roman" panose="02020603050405020304" pitchFamily="18" charset="0"/>
              </a:rPr>
              <a:t>方式重叠。可绕键轴自由旋转。</a:t>
            </a:r>
            <a:endParaRPr lang="en-US" altLang="zh-CN" sz="2000" kern="0" dirty="0">
              <a:solidFill>
                <a:srgbClr val="0000CC"/>
              </a:solidFill>
              <a:latin typeface="Times New Roman" panose="02020603050405020304" pitchFamily="18" charset="0"/>
              <a:cs typeface="Times New Roman" panose="02020603050405020304" pitchFamily="18" charset="0"/>
              <a:sym typeface="Symbol" pitchFamily="18" charset="2"/>
            </a:endParaRPr>
          </a:p>
          <a:p>
            <a:pPr marL="0" lvl="1" indent="0" algn="just">
              <a:lnSpc>
                <a:spcPct val="140000"/>
              </a:lnSpc>
              <a:spcBef>
                <a:spcPts val="1200"/>
              </a:spcBef>
              <a:buFont typeface="Wingdings" panose="05000000000000000000" pitchFamily="2" charset="2"/>
              <a:buNone/>
              <a:defRPr/>
            </a:pPr>
            <a:r>
              <a:rPr lang="zh-CN" altLang="en-US" sz="2200" kern="0" dirty="0">
                <a:solidFill>
                  <a:srgbClr val="FF0000"/>
                </a:solidFill>
                <a:latin typeface="Times New Roman" panose="02020603050405020304" pitchFamily="18" charset="0"/>
                <a:cs typeface="Times New Roman" panose="02020603050405020304" pitchFamily="18" charset="0"/>
                <a:sym typeface="Symbol" pitchFamily="18" charset="2"/>
              </a:rPr>
              <a:t> </a:t>
            </a:r>
            <a:r>
              <a:rPr lang="zh-CN" altLang="en-US" sz="2200" kern="0" dirty="0">
                <a:solidFill>
                  <a:srgbClr val="FF0000"/>
                </a:solidFill>
                <a:latin typeface="Times New Roman" panose="02020603050405020304" pitchFamily="18" charset="0"/>
                <a:cs typeface="Times New Roman" panose="02020603050405020304" pitchFamily="18" charset="0"/>
              </a:rPr>
              <a:t>键：</a:t>
            </a:r>
            <a:r>
              <a:rPr lang="zh-CN" altLang="en-US" sz="2000" kern="0" dirty="0" smtClean="0">
                <a:solidFill>
                  <a:srgbClr val="0000CC"/>
                </a:solidFill>
                <a:latin typeface="Times New Roman" panose="02020603050405020304" pitchFamily="18" charset="0"/>
                <a:cs typeface="Times New Roman" panose="02020603050405020304" pitchFamily="18" charset="0"/>
              </a:rPr>
              <a:t>成键轨道垂直于键轴而且相互平行，以</a:t>
            </a:r>
            <a:r>
              <a:rPr lang="zh-CN" altLang="en-US" sz="2000" kern="0" dirty="0" smtClean="0">
                <a:solidFill>
                  <a:srgbClr val="FF0000"/>
                </a:solidFill>
                <a:latin typeface="Times New Roman" panose="02020603050405020304" pitchFamily="18" charset="0"/>
                <a:cs typeface="Times New Roman" panose="02020603050405020304" pitchFamily="18" charset="0"/>
              </a:rPr>
              <a:t>肩并肩</a:t>
            </a:r>
            <a:r>
              <a:rPr lang="zh-CN" altLang="en-US" sz="2000" kern="0" dirty="0" smtClean="0">
                <a:solidFill>
                  <a:srgbClr val="0000CC"/>
                </a:solidFill>
                <a:latin typeface="Times New Roman" panose="02020603050405020304" pitchFamily="18" charset="0"/>
                <a:cs typeface="Times New Roman" panose="02020603050405020304" pitchFamily="18" charset="0"/>
              </a:rPr>
              <a:t>的方式重叠。不能绕键轴自由旋转。</a:t>
            </a:r>
            <a:endParaRPr lang="en-US" altLang="zh-CN" sz="2000" kern="0" dirty="0" smtClean="0">
              <a:solidFill>
                <a:srgbClr val="0000CC"/>
              </a:solidFill>
              <a:latin typeface="Times New Roman" panose="02020603050405020304" pitchFamily="18" charset="0"/>
              <a:cs typeface="Times New Roman" panose="02020603050405020304" pitchFamily="18" charset="0"/>
            </a:endParaRPr>
          </a:p>
          <a:p>
            <a:pPr marL="0" indent="0" algn="just">
              <a:lnSpc>
                <a:spcPct val="140000"/>
              </a:lnSpc>
              <a:spcBef>
                <a:spcPts val="1200"/>
              </a:spcBef>
              <a:buFont typeface="Wingdings" panose="05000000000000000000" pitchFamily="2" charset="2"/>
              <a:buNone/>
              <a:defRPr/>
            </a:pPr>
            <a:r>
              <a:rPr lang="el-GR" altLang="zh-CN" sz="2200" kern="0" dirty="0">
                <a:solidFill>
                  <a:srgbClr val="FF0000"/>
                </a:solidFill>
                <a:latin typeface="Times New Roman" panose="02020603050405020304" pitchFamily="18" charset="0"/>
                <a:cs typeface="Times New Roman" panose="02020603050405020304" pitchFamily="18" charset="0"/>
              </a:rPr>
              <a:t>δ</a:t>
            </a:r>
            <a:r>
              <a:rPr lang="en-US" altLang="zh-CN" sz="2200" kern="0" dirty="0">
                <a:solidFill>
                  <a:srgbClr val="FF0000"/>
                </a:solidFill>
                <a:latin typeface="Times New Roman" panose="02020603050405020304" pitchFamily="18" charset="0"/>
                <a:cs typeface="Times New Roman" panose="02020603050405020304" pitchFamily="18" charset="0"/>
              </a:rPr>
              <a:t> </a:t>
            </a:r>
            <a:r>
              <a:rPr lang="zh-CN" altLang="en-US" sz="2200" kern="0" dirty="0">
                <a:solidFill>
                  <a:srgbClr val="FF0000"/>
                </a:solidFill>
                <a:latin typeface="Times New Roman" panose="02020603050405020304" pitchFamily="18" charset="0"/>
                <a:cs typeface="Times New Roman" panose="02020603050405020304" pitchFamily="18" charset="0"/>
              </a:rPr>
              <a:t>键：</a:t>
            </a:r>
            <a:r>
              <a:rPr lang="zh-CN" altLang="en-US" sz="2000" kern="0" dirty="0" smtClean="0">
                <a:solidFill>
                  <a:srgbClr val="0000CC"/>
                </a:solidFill>
                <a:latin typeface="Times New Roman" panose="02020603050405020304" pitchFamily="18" charset="0"/>
                <a:cs typeface="Times New Roman" panose="02020603050405020304" pitchFamily="18" charset="0"/>
              </a:rPr>
              <a:t>由两个</a:t>
            </a:r>
            <a:r>
              <a:rPr lang="en-US" altLang="zh-CN" sz="2000" kern="0" dirty="0" smtClean="0">
                <a:solidFill>
                  <a:srgbClr val="0000CC"/>
                </a:solidFill>
                <a:latin typeface="Times New Roman" panose="02020603050405020304" pitchFamily="18" charset="0"/>
                <a:cs typeface="Times New Roman" panose="02020603050405020304" pitchFamily="18" charset="0"/>
              </a:rPr>
              <a:t>d</a:t>
            </a:r>
            <a:r>
              <a:rPr lang="zh-CN" altLang="en-US" sz="2000" kern="0" dirty="0" smtClean="0">
                <a:solidFill>
                  <a:srgbClr val="0000CC"/>
                </a:solidFill>
                <a:latin typeface="Times New Roman" panose="02020603050405020304" pitchFamily="18" charset="0"/>
                <a:cs typeface="Times New Roman" panose="02020603050405020304" pitchFamily="18" charset="0"/>
              </a:rPr>
              <a:t>轨道四重交盖而成。</a:t>
            </a:r>
            <a:r>
              <a:rPr lang="en-US" altLang="zh-CN" sz="2000" kern="0" dirty="0" smtClean="0">
                <a:solidFill>
                  <a:srgbClr val="0000CC"/>
                </a:solidFill>
                <a:latin typeface="Times New Roman" panose="02020603050405020304" pitchFamily="18" charset="0"/>
                <a:cs typeface="Times New Roman" panose="02020603050405020304" pitchFamily="18" charset="0"/>
              </a:rPr>
              <a:t>δ</a:t>
            </a:r>
            <a:r>
              <a:rPr lang="zh-CN" altLang="en-US" sz="2000" kern="0" dirty="0" smtClean="0">
                <a:solidFill>
                  <a:srgbClr val="0000CC"/>
                </a:solidFill>
                <a:latin typeface="Times New Roman" panose="02020603050405020304" pitchFamily="18" charset="0"/>
                <a:cs typeface="Times New Roman" panose="02020603050405020304" pitchFamily="18" charset="0"/>
              </a:rPr>
              <a:t>键只有两个</a:t>
            </a:r>
            <a:r>
              <a:rPr lang="zh-CN" altLang="en-US" sz="2000" kern="0" dirty="0" smtClean="0">
                <a:solidFill>
                  <a:srgbClr val="FF0000"/>
                </a:solidFill>
                <a:latin typeface="Times New Roman" panose="02020603050405020304" pitchFamily="18" charset="0"/>
                <a:cs typeface="Times New Roman" panose="02020603050405020304" pitchFamily="18" charset="0"/>
              </a:rPr>
              <a:t>节面</a:t>
            </a:r>
            <a:r>
              <a:rPr lang="zh-CN" altLang="en-US" sz="2000" kern="0" dirty="0" smtClean="0">
                <a:solidFill>
                  <a:srgbClr val="0000CC"/>
                </a:solidFill>
                <a:latin typeface="Times New Roman" panose="02020603050405020304" pitchFamily="18" charset="0"/>
                <a:cs typeface="Times New Roman" panose="02020603050405020304" pitchFamily="18" charset="0"/>
              </a:rPr>
              <a:t>（电子云密度为零的平面）。 </a:t>
            </a:r>
            <a:endParaRPr lang="zh-CN" altLang="el-GR" sz="2000" kern="0" dirty="0" smtClean="0">
              <a:solidFill>
                <a:srgbClr val="0000CC"/>
              </a:solidFill>
              <a:latin typeface="Times New Roman" panose="02020603050405020304" pitchFamily="18" charset="0"/>
              <a:cs typeface="Times New Roman" panose="02020603050405020304" pitchFamily="18" charset="0"/>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516" name="组合 2"/>
          <p:cNvGrpSpPr>
            <a:grpSpLocks/>
          </p:cNvGrpSpPr>
          <p:nvPr/>
        </p:nvGrpSpPr>
        <p:grpSpPr bwMode="auto">
          <a:xfrm>
            <a:off x="1306596" y="1156237"/>
            <a:ext cx="5241925" cy="3821113"/>
            <a:chOff x="1403648" y="1307640"/>
            <a:chExt cx="5242007" cy="3820110"/>
          </a:xfrm>
        </p:grpSpPr>
        <p:pic>
          <p:nvPicPr>
            <p:cNvPr id="64520" name="Picture 2" descr="电子云重叠"/>
            <p:cNvPicPr>
              <a:picLocks noChangeAspect="1" noChangeArrowheads="1"/>
            </p:cNvPicPr>
            <p:nvPr/>
          </p:nvPicPr>
          <p:blipFill>
            <a:blip r:embed="rId3">
              <a:extLst>
                <a:ext uri="{28A0092B-C50C-407E-A947-70E740481C1C}">
                  <a14:useLocalDpi xmlns:a14="http://schemas.microsoft.com/office/drawing/2010/main" val="0"/>
                </a:ext>
              </a:extLst>
            </a:blip>
            <a:srcRect t="1572" b="10924"/>
            <a:stretch>
              <a:fillRect/>
            </a:stretch>
          </p:blipFill>
          <p:spPr bwMode="auto">
            <a:xfrm>
              <a:off x="1403648" y="1307640"/>
              <a:ext cx="5242007" cy="34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556191" y="4727805"/>
              <a:ext cx="3456041" cy="399945"/>
            </a:xfrm>
            <a:prstGeom prst="rect">
              <a:avLst/>
            </a:prstGeom>
            <a:noFill/>
          </p:spPr>
          <p:txBody>
            <a:bodyPr>
              <a:spAutoFit/>
            </a:bodyPr>
            <a:lstStyle/>
            <a:p>
              <a:pPr>
                <a:defRPr/>
              </a:pPr>
              <a:r>
                <a:rPr lang="zh-CN" altLang="en-US" sz="2000" dirty="0">
                  <a:latin typeface="+mn-ea"/>
                  <a:ea typeface="+mn-ea"/>
                </a:rPr>
                <a:t>电子云重叠的几种方式</a:t>
              </a:r>
            </a:p>
          </p:txBody>
        </p:sp>
      </p:grpSp>
      <p:sp>
        <p:nvSpPr>
          <p:cNvPr id="6451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2.2.1 </a:t>
            </a:r>
            <a:r>
              <a:rPr lang="zh-CN" altLang="en-US" sz="2800">
                <a:latin typeface="微软雅黑" panose="020B0503020204020204" pitchFamily="34" charset="-122"/>
                <a:ea typeface="微软雅黑" panose="020B0503020204020204" pitchFamily="34" charset="-122"/>
              </a:rPr>
              <a:t>价键理论</a:t>
            </a:r>
          </a:p>
        </p:txBody>
      </p:sp>
      <p:sp>
        <p:nvSpPr>
          <p:cNvPr id="35" name="文本框 34"/>
          <p:cNvSpPr txBox="1"/>
          <p:nvPr/>
        </p:nvSpPr>
        <p:spPr>
          <a:xfrm>
            <a:off x="1116013" y="855663"/>
            <a:ext cx="4176712"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共价键的类型</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grpSp>
        <p:nvGrpSpPr>
          <p:cNvPr id="8" name="Group 4"/>
          <p:cNvGrpSpPr>
            <a:grpSpLocks/>
          </p:cNvGrpSpPr>
          <p:nvPr/>
        </p:nvGrpSpPr>
        <p:grpSpPr bwMode="auto">
          <a:xfrm>
            <a:off x="6156325" y="2476500"/>
            <a:ext cx="2989263" cy="2630488"/>
            <a:chOff x="4058" y="2702"/>
            <a:chExt cx="1702" cy="1618"/>
          </a:xfrm>
        </p:grpSpPr>
        <p:pic>
          <p:nvPicPr>
            <p:cNvPr id="64518" name="Picture 5" descr="Image:D-d-delta-MO-solid-3D-balls.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9" y="3114"/>
              <a:ext cx="1701" cy="120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4519" name="Picture 6" descr="Image:Delta-bond-formation-2D.png">
              <a:hlinkClick r:id="rId6"/>
            </p:cNvPr>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58" y="2702"/>
              <a:ext cx="1701" cy="45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1258888" y="854075"/>
            <a:ext cx="3636962"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价键理论存在的问题</a:t>
            </a:r>
          </a:p>
        </p:txBody>
      </p:sp>
      <p:sp>
        <p:nvSpPr>
          <p:cNvPr id="6" name="Text Box 3"/>
          <p:cNvSpPr txBox="1">
            <a:spLocks noChangeArrowheads="1"/>
          </p:cNvSpPr>
          <p:nvPr/>
        </p:nvSpPr>
        <p:spPr bwMode="auto">
          <a:xfrm>
            <a:off x="871538" y="1349375"/>
            <a:ext cx="7343775" cy="522288"/>
          </a:xfrm>
          <a:prstGeom prst="rect">
            <a:avLst/>
          </a:prstGeom>
          <a:noFill/>
          <a:ln w="9525">
            <a:noFill/>
            <a:miter lim="800000"/>
            <a:headEnd/>
            <a:tailEnd/>
          </a:ln>
        </p:spPr>
        <p:txBody>
          <a:bodyPr>
            <a:spAutoFit/>
          </a:bodyPr>
          <a:lstStyle/>
          <a:p>
            <a:pPr>
              <a:defRPr/>
            </a:pPr>
            <a:r>
              <a:rPr lang="zh-CN" altLang="en-US" sz="2800" dirty="0">
                <a:latin typeface="黑体" pitchFamily="2" charset="-122"/>
                <a:ea typeface="黑体" pitchFamily="2" charset="-122"/>
              </a:rPr>
              <a:t>    </a:t>
            </a:r>
            <a:r>
              <a:rPr lang="zh-CN" altLang="en-US" sz="2000" dirty="0">
                <a:latin typeface="+mn-ea"/>
                <a:ea typeface="+mn-ea"/>
              </a:rPr>
              <a:t>价键理论有较大的</a:t>
            </a:r>
            <a:r>
              <a:rPr lang="zh-CN" altLang="en-US" sz="2000" dirty="0">
                <a:solidFill>
                  <a:srgbClr val="0000CC"/>
                </a:solidFill>
                <a:latin typeface="+mn-ea"/>
                <a:ea typeface="+mn-ea"/>
              </a:rPr>
              <a:t>局限性</a:t>
            </a:r>
            <a:r>
              <a:rPr lang="zh-CN" altLang="en-US" sz="2000" dirty="0">
                <a:latin typeface="+mn-ea"/>
                <a:ea typeface="+mn-ea"/>
              </a:rPr>
              <a:t>，有许多现象不能解释。如：</a:t>
            </a:r>
          </a:p>
        </p:txBody>
      </p:sp>
      <p:sp>
        <p:nvSpPr>
          <p:cNvPr id="8" name="Text Box 4"/>
          <p:cNvSpPr txBox="1">
            <a:spLocks noChangeArrowheads="1"/>
          </p:cNvSpPr>
          <p:nvPr/>
        </p:nvSpPr>
        <p:spPr bwMode="auto">
          <a:xfrm>
            <a:off x="1600200" y="2028825"/>
            <a:ext cx="7129463" cy="314325"/>
          </a:xfrm>
          <a:prstGeom prst="rect">
            <a:avLst/>
          </a:prstGeom>
          <a:noFill/>
          <a:ln w="9525">
            <a:noFill/>
            <a:miter lim="800000"/>
            <a:headEnd/>
            <a:tailEnd/>
          </a:ln>
        </p:spPr>
        <p:txBody>
          <a:bodyPr>
            <a:spAutoFit/>
          </a:bodyPr>
          <a:lstStyle/>
          <a:p>
            <a:pPr>
              <a:lnSpc>
                <a:spcPct val="70000"/>
              </a:lnSpc>
              <a:spcBef>
                <a:spcPct val="50000"/>
              </a:spcBef>
              <a:defRPr/>
            </a:pPr>
            <a:r>
              <a:rPr lang="en-US" altLang="zh-CN" sz="2000" dirty="0">
                <a:latin typeface="Times New Roman" panose="02020603050405020304" pitchFamily="18" charset="0"/>
                <a:ea typeface="+mn-ea"/>
                <a:cs typeface="Times New Roman" panose="02020603050405020304" pitchFamily="18" charset="0"/>
              </a:rPr>
              <a:t>CH</a:t>
            </a:r>
            <a:r>
              <a:rPr lang="en-US" altLang="zh-CN" sz="2000" baseline="-25000" dirty="0">
                <a:latin typeface="Times New Roman" panose="02020603050405020304" pitchFamily="18" charset="0"/>
                <a:ea typeface="+mn-ea"/>
                <a:cs typeface="Times New Roman" panose="02020603050405020304" pitchFamily="18" charset="0"/>
              </a:rPr>
              <a:t>4</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C    </a:t>
            </a:r>
            <a:r>
              <a:rPr lang="en-US" altLang="zh-CN" sz="2000" dirty="0">
                <a:solidFill>
                  <a:srgbClr val="FF0000"/>
                </a:solidFill>
                <a:latin typeface="Times New Roman" panose="02020603050405020304" pitchFamily="18" charset="0"/>
                <a:ea typeface="+mn-ea"/>
                <a:cs typeface="Times New Roman" panose="02020603050405020304" pitchFamily="18" charset="0"/>
              </a:rPr>
              <a:t>2s</a:t>
            </a:r>
            <a:r>
              <a:rPr lang="en-US" altLang="zh-CN" sz="2000" baseline="30000" dirty="0">
                <a:solidFill>
                  <a:srgbClr val="FF0000"/>
                </a:solidFill>
                <a:latin typeface="Times New Roman" panose="02020603050405020304" pitchFamily="18" charset="0"/>
                <a:ea typeface="+mn-ea"/>
                <a:cs typeface="Times New Roman" panose="02020603050405020304" pitchFamily="18" charset="0"/>
              </a:rPr>
              <a:t>2</a:t>
            </a:r>
            <a:r>
              <a:rPr lang="en-US" altLang="zh-CN" sz="2000" dirty="0">
                <a:solidFill>
                  <a:srgbClr val="FF0000"/>
                </a:solidFill>
                <a:latin typeface="Times New Roman" panose="02020603050405020304" pitchFamily="18" charset="0"/>
                <a:ea typeface="+mn-ea"/>
                <a:cs typeface="Times New Roman" panose="02020603050405020304" pitchFamily="18" charset="0"/>
              </a:rPr>
              <a:t>2p</a:t>
            </a:r>
            <a:r>
              <a:rPr lang="en-US" altLang="zh-CN" sz="2000" baseline="30000" dirty="0">
                <a:solidFill>
                  <a:srgbClr val="FF0000"/>
                </a:solidFill>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）只有两个未成对电子，却形成</a:t>
            </a:r>
            <a:r>
              <a:rPr lang="en-US" altLang="zh-CN" sz="2000" dirty="0">
                <a:latin typeface="Times New Roman" panose="02020603050405020304" pitchFamily="18" charset="0"/>
                <a:ea typeface="+mn-ea"/>
                <a:cs typeface="Times New Roman" panose="02020603050405020304" pitchFamily="18" charset="0"/>
              </a:rPr>
              <a:t>4</a:t>
            </a:r>
            <a:r>
              <a:rPr lang="zh-CN" altLang="en-US" sz="2000" dirty="0">
                <a:latin typeface="Times New Roman" panose="02020603050405020304" pitchFamily="18" charset="0"/>
                <a:ea typeface="+mn-ea"/>
                <a:cs typeface="Times New Roman" panose="02020603050405020304" pitchFamily="18" charset="0"/>
              </a:rPr>
              <a:t>个共价键</a:t>
            </a:r>
          </a:p>
        </p:txBody>
      </p:sp>
      <p:sp>
        <p:nvSpPr>
          <p:cNvPr id="10" name="Text Box 5"/>
          <p:cNvSpPr txBox="1">
            <a:spLocks noChangeArrowheads="1"/>
          </p:cNvSpPr>
          <p:nvPr/>
        </p:nvSpPr>
        <p:spPr bwMode="auto">
          <a:xfrm>
            <a:off x="1619250" y="2451100"/>
            <a:ext cx="7110413" cy="307975"/>
          </a:xfrm>
          <a:prstGeom prst="rect">
            <a:avLst/>
          </a:prstGeom>
          <a:noFill/>
          <a:ln w="9525">
            <a:noFill/>
            <a:miter lim="800000"/>
            <a:headEnd/>
            <a:tailEnd/>
          </a:ln>
        </p:spPr>
        <p:txBody>
          <a:bodyPr>
            <a:spAutoFit/>
          </a:bodyPr>
          <a:lstStyle/>
          <a:p>
            <a:pPr>
              <a:lnSpc>
                <a:spcPct val="70000"/>
              </a:lnSpc>
              <a:spcBef>
                <a:spcPct val="50000"/>
              </a:spcBef>
              <a:defRPr/>
            </a:pPr>
            <a:r>
              <a:rPr lang="en-US" altLang="zh-CN" sz="2000" dirty="0">
                <a:latin typeface="Times New Roman" panose="02020603050405020304" pitchFamily="18" charset="0"/>
                <a:ea typeface="+mn-ea"/>
                <a:cs typeface="Times New Roman" panose="02020603050405020304" pitchFamily="18" charset="0"/>
              </a:rPr>
              <a:t>BF</a:t>
            </a:r>
            <a:r>
              <a:rPr lang="en-US" altLang="zh-CN" sz="2000" baseline="-25000" dirty="0">
                <a:latin typeface="Times New Roman" panose="02020603050405020304" pitchFamily="18" charset="0"/>
                <a:ea typeface="+mn-ea"/>
                <a:cs typeface="Times New Roman" panose="02020603050405020304" pitchFamily="18" charset="0"/>
              </a:rPr>
              <a:t>3</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B    </a:t>
            </a:r>
            <a:r>
              <a:rPr lang="en-US" altLang="zh-CN" sz="2000" dirty="0">
                <a:solidFill>
                  <a:srgbClr val="FF0000"/>
                </a:solidFill>
                <a:latin typeface="Times New Roman" panose="02020603050405020304" pitchFamily="18" charset="0"/>
                <a:ea typeface="+mn-ea"/>
                <a:cs typeface="Times New Roman" panose="02020603050405020304" pitchFamily="18" charset="0"/>
              </a:rPr>
              <a:t>2s</a:t>
            </a:r>
            <a:r>
              <a:rPr lang="en-US" altLang="zh-CN" sz="2000" baseline="30000" dirty="0">
                <a:solidFill>
                  <a:srgbClr val="FF0000"/>
                </a:solidFill>
                <a:latin typeface="Times New Roman" panose="02020603050405020304" pitchFamily="18" charset="0"/>
                <a:ea typeface="+mn-ea"/>
                <a:cs typeface="Times New Roman" panose="02020603050405020304" pitchFamily="18" charset="0"/>
              </a:rPr>
              <a:t>2</a:t>
            </a:r>
            <a:r>
              <a:rPr lang="en-US" altLang="zh-CN" sz="2000" dirty="0">
                <a:solidFill>
                  <a:srgbClr val="FF0000"/>
                </a:solidFill>
                <a:latin typeface="Times New Roman" panose="02020603050405020304" pitchFamily="18" charset="0"/>
                <a:ea typeface="+mn-ea"/>
                <a:cs typeface="Times New Roman" panose="02020603050405020304" pitchFamily="18" charset="0"/>
              </a:rPr>
              <a:t>2p</a:t>
            </a:r>
            <a:r>
              <a:rPr lang="en-US" altLang="zh-CN" sz="2000" baseline="30000" dirty="0">
                <a:solidFill>
                  <a:srgbClr val="FF0000"/>
                </a:solidFill>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）只有一个未成对电子，却形成</a:t>
            </a:r>
            <a:r>
              <a:rPr lang="en-US" altLang="zh-CN" sz="2000" dirty="0">
                <a:latin typeface="Times New Roman" panose="02020603050405020304" pitchFamily="18" charset="0"/>
                <a:ea typeface="+mn-ea"/>
                <a:cs typeface="Times New Roman" panose="02020603050405020304" pitchFamily="18" charset="0"/>
              </a:rPr>
              <a:t>3</a:t>
            </a:r>
            <a:r>
              <a:rPr lang="zh-CN" altLang="en-US" sz="2000" dirty="0">
                <a:latin typeface="Times New Roman" panose="02020603050405020304" pitchFamily="18" charset="0"/>
                <a:ea typeface="+mn-ea"/>
                <a:cs typeface="Times New Roman" panose="02020603050405020304" pitchFamily="18" charset="0"/>
              </a:rPr>
              <a:t>个共价键</a:t>
            </a:r>
          </a:p>
        </p:txBody>
      </p:sp>
      <p:sp>
        <p:nvSpPr>
          <p:cNvPr id="11" name="Text Box 6"/>
          <p:cNvSpPr txBox="1">
            <a:spLocks noChangeArrowheads="1"/>
          </p:cNvSpPr>
          <p:nvPr/>
        </p:nvSpPr>
        <p:spPr bwMode="auto">
          <a:xfrm>
            <a:off x="1619250" y="2746375"/>
            <a:ext cx="6794500" cy="1014413"/>
          </a:xfrm>
          <a:prstGeom prst="rect">
            <a:avLst/>
          </a:prstGeom>
          <a:noFill/>
          <a:ln w="9525">
            <a:noFill/>
            <a:miter lim="800000"/>
            <a:headEnd/>
            <a:tailEnd/>
          </a:ln>
        </p:spPr>
        <p:txBody>
          <a:bodyPr>
            <a:spAutoFit/>
          </a:bodyPr>
          <a:lstStyle/>
          <a:p>
            <a:pPr>
              <a:lnSpc>
                <a:spcPct val="150000"/>
              </a:lnSpc>
              <a:spcBef>
                <a:spcPct val="50000"/>
              </a:spcBef>
              <a:defRPr/>
            </a:pPr>
            <a:r>
              <a:rPr lang="en-US" altLang="zh-CN" sz="2000" dirty="0">
                <a:latin typeface="Times New Roman" panose="02020603050405020304" pitchFamily="18" charset="0"/>
                <a:ea typeface="+mn-ea"/>
                <a:cs typeface="Times New Roman" panose="02020603050405020304" pitchFamily="18" charset="0"/>
              </a:rPr>
              <a:t>H</a:t>
            </a:r>
            <a:r>
              <a:rPr lang="en-US" altLang="zh-CN" sz="2000" baseline="-25000" dirty="0">
                <a:latin typeface="Times New Roman" panose="02020603050405020304" pitchFamily="18" charset="0"/>
                <a:ea typeface="+mn-ea"/>
                <a:cs typeface="Times New Roman" panose="02020603050405020304" pitchFamily="18" charset="0"/>
              </a:rPr>
              <a:t>2</a:t>
            </a:r>
            <a:r>
              <a:rPr lang="en-US" altLang="zh-CN" sz="2000" dirty="0">
                <a:latin typeface="Times New Roman" panose="02020603050405020304" pitchFamily="18" charset="0"/>
                <a:ea typeface="+mn-ea"/>
                <a:cs typeface="Times New Roman" panose="02020603050405020304" pitchFamily="18" charset="0"/>
              </a:rPr>
              <a:t>O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O    </a:t>
            </a:r>
            <a:r>
              <a:rPr lang="en-US" altLang="zh-CN" sz="2000" dirty="0">
                <a:solidFill>
                  <a:srgbClr val="FF0000"/>
                </a:solidFill>
                <a:latin typeface="Times New Roman" panose="02020603050405020304" pitchFamily="18" charset="0"/>
                <a:ea typeface="+mn-ea"/>
                <a:cs typeface="Times New Roman" panose="02020603050405020304" pitchFamily="18" charset="0"/>
              </a:rPr>
              <a:t>2s</a:t>
            </a:r>
            <a:r>
              <a:rPr lang="en-US" altLang="zh-CN" sz="2000" baseline="30000" dirty="0">
                <a:solidFill>
                  <a:srgbClr val="FF0000"/>
                </a:solidFill>
                <a:latin typeface="Times New Roman" panose="02020603050405020304" pitchFamily="18" charset="0"/>
                <a:ea typeface="+mn-ea"/>
                <a:cs typeface="Times New Roman" panose="02020603050405020304" pitchFamily="18" charset="0"/>
              </a:rPr>
              <a:t>2</a:t>
            </a:r>
            <a:r>
              <a:rPr lang="en-US" altLang="zh-CN" sz="2000" dirty="0">
                <a:solidFill>
                  <a:srgbClr val="FF0000"/>
                </a:solidFill>
                <a:latin typeface="Times New Roman" panose="02020603050405020304" pitchFamily="18" charset="0"/>
                <a:ea typeface="+mn-ea"/>
                <a:cs typeface="Times New Roman" panose="02020603050405020304" pitchFamily="18" charset="0"/>
              </a:rPr>
              <a:t>2p</a:t>
            </a:r>
            <a:r>
              <a:rPr lang="en-US" altLang="zh-CN" sz="2000" baseline="30000" dirty="0">
                <a:solidFill>
                  <a:srgbClr val="FF0000"/>
                </a:solidFill>
                <a:latin typeface="Times New Roman" panose="02020603050405020304" pitchFamily="18" charset="0"/>
                <a:ea typeface="+mn-ea"/>
                <a:cs typeface="Times New Roman" panose="02020603050405020304" pitchFamily="18" charset="0"/>
              </a:rPr>
              <a:t>4</a:t>
            </a:r>
            <a:r>
              <a:rPr lang="zh-CN" altLang="en-US" sz="2000" dirty="0">
                <a:latin typeface="Times New Roman" panose="02020603050405020304" pitchFamily="18" charset="0"/>
                <a:ea typeface="+mn-ea"/>
                <a:cs typeface="Times New Roman" panose="02020603050405020304" pitchFamily="18" charset="0"/>
              </a:rPr>
              <a:t>）虽然未成对电子与形成的共价键吻合，  但键角不是 </a:t>
            </a:r>
            <a:r>
              <a:rPr lang="en-US" altLang="zh-CN" sz="2000" dirty="0">
                <a:latin typeface="Times New Roman" panose="02020603050405020304" pitchFamily="18" charset="0"/>
                <a:ea typeface="+mn-ea"/>
                <a:cs typeface="Times New Roman" panose="02020603050405020304" pitchFamily="18" charset="0"/>
              </a:rPr>
              <a:t>90</a:t>
            </a:r>
            <a:r>
              <a:rPr lang="en-US" altLang="zh-CN" sz="2000" baseline="30000" dirty="0">
                <a:latin typeface="Times New Roman" panose="02020603050405020304" pitchFamily="18" charset="0"/>
                <a:ea typeface="+mn-ea"/>
                <a:cs typeface="Times New Roman" panose="02020603050405020304" pitchFamily="18" charset="0"/>
              </a:rPr>
              <a:t>0</a:t>
            </a:r>
          </a:p>
        </p:txBody>
      </p:sp>
      <p:sp>
        <p:nvSpPr>
          <p:cNvPr id="13" name="Text Box 7"/>
          <p:cNvSpPr txBox="1">
            <a:spLocks noChangeArrowheads="1"/>
          </p:cNvSpPr>
          <p:nvPr/>
        </p:nvSpPr>
        <p:spPr bwMode="auto">
          <a:xfrm>
            <a:off x="1184275" y="3760788"/>
            <a:ext cx="7348538" cy="904875"/>
          </a:xfrm>
          <a:prstGeom prst="rect">
            <a:avLst/>
          </a:prstGeom>
          <a:noFill/>
          <a:ln w="9525">
            <a:noFill/>
            <a:miter lim="800000"/>
            <a:headEnd/>
            <a:tailEnd/>
          </a:ln>
        </p:spPr>
        <p:txBody>
          <a:bodyPr>
            <a:spAutoFit/>
          </a:bodyPr>
          <a:lstStyle/>
          <a:p>
            <a:pPr>
              <a:lnSpc>
                <a:spcPct val="120000"/>
              </a:lnSpc>
              <a:spcBef>
                <a:spcPct val="50000"/>
              </a:spcBef>
              <a:defRPr/>
            </a:pPr>
            <a:r>
              <a:rPr lang="zh-CN" altLang="en-US" sz="2200" dirty="0">
                <a:solidFill>
                  <a:srgbClr val="FF0000"/>
                </a:solidFill>
                <a:latin typeface="+mn-ea"/>
                <a:ea typeface="+mn-ea"/>
              </a:rPr>
              <a:t>    价键理论除能解释少数简单的双原子分子外，与大部分化合物的成键情况都不相符。</a:t>
            </a:r>
          </a:p>
        </p:txBody>
      </p:sp>
      <p:sp>
        <p:nvSpPr>
          <p:cNvPr id="13210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dirty="0" smtClean="0">
                <a:latin typeface="微软雅黑" panose="020B0503020204020204" pitchFamily="34" charset="-122"/>
                <a:ea typeface="微软雅黑" panose="020B0503020204020204" pitchFamily="34" charset="-122"/>
              </a:rPr>
              <a:t>2.2.1 </a:t>
            </a:r>
            <a:r>
              <a:rPr lang="zh-CN" altLang="en-US" sz="2800" dirty="0" smtClean="0">
                <a:latin typeface="微软雅黑" panose="020B0503020204020204" pitchFamily="34" charset="-122"/>
                <a:ea typeface="微软雅黑" panose="020B0503020204020204" pitchFamily="34" charset="-122"/>
              </a:rPr>
              <a:t>价键理论存在问题</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杂化轨道理论</a:t>
            </a:r>
          </a:p>
        </p:txBody>
      </p:sp>
      <p:sp>
        <p:nvSpPr>
          <p:cNvPr id="9" name="Rectangle 4"/>
          <p:cNvSpPr>
            <a:spLocks noChangeArrowheads="1"/>
          </p:cNvSpPr>
          <p:nvPr/>
        </p:nvSpPr>
        <p:spPr bwMode="auto">
          <a:xfrm>
            <a:off x="1258888" y="1203325"/>
            <a:ext cx="4537075" cy="2376488"/>
          </a:xfrm>
          <a:prstGeom prst="rect">
            <a:avLst/>
          </a:prstGeom>
          <a:noFill/>
          <a:ln w="9525">
            <a:noFill/>
            <a:miter lim="800000"/>
            <a:headEnd/>
            <a:tailEnd/>
          </a:ln>
        </p:spPr>
        <p:txBody>
          <a:bodyPr anchor="ctr" anchorCtr="1"/>
          <a:lstStyle/>
          <a:p>
            <a:pPr algn="just">
              <a:lnSpc>
                <a:spcPct val="200000"/>
              </a:lnSpc>
              <a:defRPr/>
            </a:pPr>
            <a:endParaRPr lang="en-US" altLang="zh-CN" sz="3200" dirty="0"/>
          </a:p>
          <a:p>
            <a:pPr marL="342900" indent="-342900" algn="just">
              <a:lnSpc>
                <a:spcPct val="200000"/>
              </a:lnSpc>
              <a:buClr>
                <a:srgbClr val="FF0000"/>
              </a:buClr>
              <a:buFont typeface="Wingdings" panose="05000000000000000000" pitchFamily="2" charset="2"/>
              <a:buChar char="Ø"/>
              <a:defRPr/>
            </a:pPr>
            <a:r>
              <a:rPr lang="en-US" altLang="zh-CN" sz="2400" dirty="0">
                <a:latin typeface="+mn-ea"/>
                <a:ea typeface="+mn-ea"/>
              </a:rPr>
              <a:t> </a:t>
            </a:r>
            <a:r>
              <a:rPr lang="en-US" altLang="zh-CN" sz="2400" dirty="0">
                <a:latin typeface="Times New Roman" panose="02020603050405020304" pitchFamily="18" charset="0"/>
                <a:ea typeface="+mn-ea"/>
                <a:cs typeface="Times New Roman" panose="02020603050405020304" pitchFamily="18" charset="0"/>
              </a:rPr>
              <a:t>Pauling </a:t>
            </a:r>
            <a:r>
              <a:rPr lang="zh-CN" altLang="en-US" sz="2400" dirty="0">
                <a:latin typeface="Times New Roman" panose="02020603050405020304" pitchFamily="18" charset="0"/>
                <a:ea typeface="+mn-ea"/>
                <a:cs typeface="Times New Roman" panose="02020603050405020304" pitchFamily="18" charset="0"/>
              </a:rPr>
              <a:t>提出了杂化轨道理论 </a:t>
            </a:r>
            <a:endParaRPr lang="en-US" altLang="zh-CN" sz="2400" dirty="0">
              <a:latin typeface="Times New Roman" panose="02020603050405020304" pitchFamily="18" charset="0"/>
              <a:ea typeface="+mn-ea"/>
              <a:cs typeface="Times New Roman" panose="02020603050405020304" pitchFamily="18" charset="0"/>
            </a:endParaRPr>
          </a:p>
          <a:p>
            <a:pPr marL="342900" indent="-342900" algn="just">
              <a:lnSpc>
                <a:spcPct val="200000"/>
              </a:lnSpc>
              <a:buClr>
                <a:srgbClr val="FF0000"/>
              </a:buClr>
              <a:buFont typeface="Wingdings" panose="05000000000000000000" pitchFamily="2" charset="2"/>
              <a:buChar char="Ø"/>
              <a:defRPr/>
            </a:pPr>
            <a:r>
              <a:rPr lang="zh-CN" altLang="en-US" sz="2400" dirty="0">
                <a:latin typeface="Times New Roman" panose="02020603050405020304" pitchFamily="18" charset="0"/>
                <a:ea typeface="+mn-ea"/>
                <a:cs typeface="Times New Roman" panose="02020603050405020304" pitchFamily="18" charset="0"/>
              </a:rPr>
              <a:t> 常见的杂化轨道及空间构型</a:t>
            </a:r>
            <a:endParaRPr lang="en-US" altLang="zh-CN" sz="2400" dirty="0">
              <a:latin typeface="Times New Roman" panose="02020603050405020304" pitchFamily="18" charset="0"/>
              <a:ea typeface="+mn-ea"/>
              <a:cs typeface="Times New Roman" panose="02020603050405020304" pitchFamily="18" charset="0"/>
            </a:endParaRPr>
          </a:p>
          <a:p>
            <a:pPr marL="342900" indent="-342900" algn="just">
              <a:lnSpc>
                <a:spcPct val="200000"/>
              </a:lnSpc>
              <a:buClr>
                <a:srgbClr val="FF0000"/>
              </a:buClr>
              <a:buFont typeface="Wingdings" panose="05000000000000000000" pitchFamily="2" charset="2"/>
              <a:buChar char="Ø"/>
              <a:defRPr/>
            </a:pPr>
            <a:r>
              <a:rPr lang="zh-CN" altLang="en-US" sz="2400" dirty="0">
                <a:latin typeface="Times New Roman" panose="02020603050405020304" pitchFamily="18" charset="0"/>
                <a:ea typeface="+mn-ea"/>
                <a:cs typeface="Times New Roman" panose="02020603050405020304" pitchFamily="18" charset="0"/>
              </a:rPr>
              <a:t> 非等性杂化</a:t>
            </a:r>
          </a:p>
          <a:p>
            <a:pPr algn="just">
              <a:defRPr/>
            </a:pPr>
            <a:endParaRPr lang="zh-CN" altLang="en-US" sz="3600" dirty="0">
              <a:latin typeface="黑体" pitchFamily="2" charset="-122"/>
              <a:ea typeface="黑体" pitchFamily="2" charset="-122"/>
            </a:endParaRPr>
          </a:p>
          <a:p>
            <a:pPr algn="just">
              <a:defRPr/>
            </a:pPr>
            <a:endParaRPr lang="zh-CN" altLang="en-US" sz="3600" dirty="0"/>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1187450" y="874713"/>
            <a:ext cx="5149850"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en-US" altLang="zh-CN" sz="2400" dirty="0">
                <a:solidFill>
                  <a:srgbClr val="FF0000"/>
                </a:solidFill>
                <a:latin typeface="Times New Roman" panose="02020603050405020304" pitchFamily="18" charset="0"/>
                <a:ea typeface="+mn-ea"/>
                <a:cs typeface="Times New Roman" panose="02020603050405020304" pitchFamily="18" charset="0"/>
              </a:rPr>
              <a:t>Pauling </a:t>
            </a:r>
            <a:r>
              <a:rPr lang="zh-CN" altLang="en-US" sz="2400" dirty="0">
                <a:solidFill>
                  <a:srgbClr val="FF0000"/>
                </a:solidFill>
                <a:latin typeface="Times New Roman" panose="02020603050405020304" pitchFamily="18" charset="0"/>
                <a:ea typeface="+mn-ea"/>
                <a:cs typeface="Times New Roman" panose="02020603050405020304" pitchFamily="18" charset="0"/>
              </a:rPr>
              <a:t>提出了</a:t>
            </a:r>
            <a:r>
              <a:rPr lang="zh-CN" altLang="en-US" sz="2400" dirty="0">
                <a:solidFill>
                  <a:srgbClr val="0000CC"/>
                </a:solidFill>
                <a:latin typeface="Times New Roman" panose="02020603050405020304" pitchFamily="18" charset="0"/>
                <a:ea typeface="+mn-ea"/>
                <a:cs typeface="Times New Roman" panose="02020603050405020304" pitchFamily="18" charset="0"/>
              </a:rPr>
              <a:t>杂化轨道理论 </a:t>
            </a:r>
          </a:p>
        </p:txBody>
      </p:sp>
      <p:sp>
        <p:nvSpPr>
          <p:cNvPr id="9" name="Text Box 4"/>
          <p:cNvSpPr txBox="1">
            <a:spLocks noChangeArrowheads="1"/>
          </p:cNvSpPr>
          <p:nvPr/>
        </p:nvSpPr>
        <p:spPr bwMode="auto">
          <a:xfrm>
            <a:off x="1258888" y="2066925"/>
            <a:ext cx="8135937" cy="960438"/>
          </a:xfrm>
          <a:prstGeom prst="rect">
            <a:avLst/>
          </a:prstGeom>
          <a:noFill/>
          <a:ln w="9525">
            <a:noFill/>
            <a:miter lim="800000"/>
            <a:headEnd/>
            <a:tailEnd/>
          </a:ln>
          <a:effectLst/>
        </p:spPr>
        <p:txBody>
          <a:bodyPr>
            <a:spAutoFit/>
          </a:bodyPr>
          <a:lstStyle/>
          <a:p>
            <a:pPr marL="342900" indent="-342900">
              <a:lnSpc>
                <a:spcPct val="150000"/>
              </a:lnSpc>
              <a:buFont typeface="Wingdings" panose="05000000000000000000" pitchFamily="2" charset="2"/>
              <a:buChar char="l"/>
              <a:defRPr/>
            </a:pPr>
            <a:r>
              <a:rPr lang="zh-CN" altLang="en-US" sz="2000" dirty="0">
                <a:solidFill>
                  <a:srgbClr val="FF0000"/>
                </a:solidFill>
                <a:latin typeface="+mn-ea"/>
                <a:ea typeface="+mn-ea"/>
              </a:rPr>
              <a:t>充满电子的内层轨道没有贡献，不予以考虑。</a:t>
            </a:r>
            <a:endParaRPr lang="en-US" altLang="zh-CN" sz="2000" dirty="0">
              <a:solidFill>
                <a:srgbClr val="FF0000"/>
              </a:solidFill>
              <a:latin typeface="+mn-ea"/>
              <a:ea typeface="+mn-ea"/>
            </a:endParaRPr>
          </a:p>
          <a:p>
            <a:pPr marL="342900" indent="-342900">
              <a:lnSpc>
                <a:spcPct val="150000"/>
              </a:lnSpc>
              <a:buFont typeface="Wingdings" panose="05000000000000000000" pitchFamily="2" charset="2"/>
              <a:buChar char="l"/>
              <a:defRPr/>
            </a:pPr>
            <a:r>
              <a:rPr lang="zh-CN" altLang="en-US" sz="2000" dirty="0">
                <a:solidFill>
                  <a:srgbClr val="FF0000"/>
                </a:solidFill>
                <a:latin typeface="+mn-ea"/>
                <a:ea typeface="+mn-ea"/>
              </a:rPr>
              <a:t>只考虑未充满电子的外层 </a:t>
            </a:r>
            <a:r>
              <a:rPr lang="en-US" altLang="zh-CN" sz="2000" dirty="0">
                <a:solidFill>
                  <a:srgbClr val="FF0000"/>
                </a:solidFill>
                <a:latin typeface="+mn-ea"/>
                <a:ea typeface="+mn-ea"/>
              </a:rPr>
              <a:t>(</a:t>
            </a:r>
            <a:r>
              <a:rPr lang="zh-CN" altLang="en-US" sz="2000" dirty="0">
                <a:solidFill>
                  <a:srgbClr val="FF0000"/>
                </a:solidFill>
                <a:latin typeface="+mn-ea"/>
                <a:ea typeface="+mn-ea"/>
              </a:rPr>
              <a:t>价层</a:t>
            </a:r>
            <a:r>
              <a:rPr lang="en-US" altLang="zh-CN" sz="2000" dirty="0">
                <a:solidFill>
                  <a:srgbClr val="FF0000"/>
                </a:solidFill>
                <a:latin typeface="+mn-ea"/>
                <a:ea typeface="+mn-ea"/>
              </a:rPr>
              <a:t>)</a:t>
            </a:r>
            <a:r>
              <a:rPr lang="zh-CN" altLang="en-US" sz="2000" dirty="0">
                <a:solidFill>
                  <a:srgbClr val="FF0000"/>
                </a:solidFill>
                <a:latin typeface="+mn-ea"/>
                <a:ea typeface="+mn-ea"/>
              </a:rPr>
              <a:t>轨道形成共价键</a:t>
            </a:r>
            <a:r>
              <a:rPr lang="zh-CN" altLang="en-US" sz="2000" dirty="0">
                <a:solidFill>
                  <a:srgbClr val="FF0000"/>
                </a:solidFill>
                <a:effectLst>
                  <a:outerShdw blurRad="38100" dist="38100" dir="2700000" algn="tl">
                    <a:srgbClr val="C0C0C0"/>
                  </a:outerShdw>
                </a:effectLst>
                <a:latin typeface="+mn-ea"/>
                <a:ea typeface="+mn-ea"/>
              </a:rPr>
              <a:t>。</a:t>
            </a:r>
            <a:endParaRPr lang="en-US" altLang="zh-CN" sz="2000" dirty="0">
              <a:solidFill>
                <a:srgbClr val="FF0000"/>
              </a:solidFill>
              <a:latin typeface="+mn-ea"/>
              <a:ea typeface="+mn-ea"/>
            </a:endParaRPr>
          </a:p>
        </p:txBody>
      </p:sp>
      <p:sp>
        <p:nvSpPr>
          <p:cNvPr id="14" name="Text Box 5"/>
          <p:cNvSpPr txBox="1">
            <a:spLocks noChangeArrowheads="1"/>
          </p:cNvSpPr>
          <p:nvPr/>
        </p:nvSpPr>
        <p:spPr bwMode="auto">
          <a:xfrm>
            <a:off x="1403350" y="1570038"/>
            <a:ext cx="7272338" cy="430212"/>
          </a:xfrm>
          <a:prstGeom prst="rect">
            <a:avLst/>
          </a:prstGeom>
          <a:noFill/>
          <a:ln w="9525">
            <a:noFill/>
            <a:miter lim="800000"/>
            <a:headEnd/>
            <a:tailEnd/>
          </a:ln>
        </p:spPr>
        <p:txBody>
          <a:bodyPr>
            <a:spAutoFit/>
          </a:bodyPr>
          <a:lstStyle/>
          <a:p>
            <a:pPr>
              <a:spcBef>
                <a:spcPct val="50000"/>
              </a:spcBef>
              <a:defRPr/>
            </a:pPr>
            <a:r>
              <a:rPr lang="zh-CN" altLang="en-US" sz="2200" dirty="0">
                <a:latin typeface="+mn-ea"/>
                <a:ea typeface="+mn-ea"/>
              </a:rPr>
              <a:t>杂化轨道理论仍然接受价键理论的基本概念，即</a:t>
            </a:r>
          </a:p>
        </p:txBody>
      </p:sp>
      <p:sp>
        <p:nvSpPr>
          <p:cNvPr id="15" name="Text Box 3"/>
          <p:cNvSpPr txBox="1">
            <a:spLocks noChangeArrowheads="1"/>
          </p:cNvSpPr>
          <p:nvPr/>
        </p:nvSpPr>
        <p:spPr bwMode="auto">
          <a:xfrm>
            <a:off x="755650" y="3132138"/>
            <a:ext cx="7512050" cy="1252537"/>
          </a:xfrm>
          <a:prstGeom prst="rect">
            <a:avLst/>
          </a:prstGeom>
          <a:noFill/>
          <a:ln w="9525">
            <a:noFill/>
            <a:miter lim="800000"/>
            <a:headEnd/>
            <a:tailEnd/>
          </a:ln>
        </p:spPr>
        <p:txBody>
          <a:bodyPr>
            <a:spAutoFit/>
          </a:bodyPr>
          <a:lstStyle/>
          <a:p>
            <a:pPr indent="457200">
              <a:lnSpc>
                <a:spcPct val="130000"/>
              </a:lnSpc>
              <a:defRPr/>
            </a:pPr>
            <a:r>
              <a:rPr lang="zh-CN" altLang="en-US" sz="2000" dirty="0">
                <a:latin typeface="+mn-ea"/>
                <a:ea typeface="+mn-ea"/>
              </a:rPr>
              <a:t> 在形成分子的过程中，</a:t>
            </a:r>
            <a:r>
              <a:rPr lang="zh-CN" altLang="en-US" sz="2000" dirty="0">
                <a:solidFill>
                  <a:srgbClr val="FF0000"/>
                </a:solidFill>
                <a:latin typeface="+mn-ea"/>
                <a:ea typeface="+mn-ea"/>
              </a:rPr>
              <a:t>类型不同</a:t>
            </a:r>
            <a:r>
              <a:rPr lang="zh-CN" altLang="en-US" sz="2000" dirty="0">
                <a:latin typeface="+mn-ea"/>
                <a:ea typeface="+mn-ea"/>
              </a:rPr>
              <a:t>而</a:t>
            </a:r>
            <a:r>
              <a:rPr lang="zh-CN" altLang="en-US" sz="2000" dirty="0">
                <a:solidFill>
                  <a:srgbClr val="FF0000"/>
                </a:solidFill>
                <a:latin typeface="+mn-ea"/>
                <a:ea typeface="+mn-ea"/>
              </a:rPr>
              <a:t>能量相近</a:t>
            </a:r>
            <a:r>
              <a:rPr lang="zh-CN" altLang="en-US" sz="2000" dirty="0">
                <a:latin typeface="+mn-ea"/>
                <a:ea typeface="+mn-ea"/>
              </a:rPr>
              <a:t>的价层轨道相互混杂，重新线性组合成一组</a:t>
            </a:r>
            <a:r>
              <a:rPr lang="zh-CN" altLang="en-US" sz="2000" dirty="0">
                <a:solidFill>
                  <a:srgbClr val="FF0000"/>
                </a:solidFill>
                <a:latin typeface="+mn-ea"/>
                <a:ea typeface="+mn-ea"/>
              </a:rPr>
              <a:t>能量相等、成分相同</a:t>
            </a:r>
            <a:r>
              <a:rPr lang="zh-CN" altLang="en-US" sz="2000" dirty="0">
                <a:latin typeface="+mn-ea"/>
                <a:ea typeface="+mn-ea"/>
              </a:rPr>
              <a:t>的新轨道，叫做</a:t>
            </a:r>
            <a:r>
              <a:rPr lang="zh-CN" altLang="en-US" sz="2000" dirty="0">
                <a:solidFill>
                  <a:srgbClr val="FF0000"/>
                </a:solidFill>
                <a:latin typeface="+mn-ea"/>
                <a:ea typeface="+mn-ea"/>
              </a:rPr>
              <a:t>杂化轨道</a:t>
            </a:r>
            <a:r>
              <a:rPr lang="zh-CN" altLang="en-US" sz="2000" dirty="0">
                <a:latin typeface="+mn-ea"/>
                <a:ea typeface="+mn-ea"/>
              </a:rPr>
              <a:t>，这一过程称为</a:t>
            </a:r>
            <a:r>
              <a:rPr lang="zh-CN" altLang="en-US" sz="2000" dirty="0">
                <a:solidFill>
                  <a:srgbClr val="FF0000"/>
                </a:solidFill>
                <a:latin typeface="+mn-ea"/>
                <a:ea typeface="+mn-ea"/>
              </a:rPr>
              <a:t>杂化</a:t>
            </a:r>
            <a:r>
              <a:rPr lang="zh-CN" altLang="en-US" sz="2000" dirty="0">
                <a:latin typeface="+mn-ea"/>
                <a:ea typeface="+mn-ea"/>
              </a:rPr>
              <a:t>。</a:t>
            </a:r>
          </a:p>
        </p:txBody>
      </p:sp>
      <p:sp>
        <p:nvSpPr>
          <p:cNvPr id="6861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杂化轨道理论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1071563" y="842963"/>
            <a:ext cx="5797550"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杂化轨道理论要点</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r>
              <a:rPr lang="zh-CN" altLang="en-US" sz="2400" dirty="0">
                <a:solidFill>
                  <a:srgbClr val="FF0000"/>
                </a:solidFill>
                <a:latin typeface="Times New Roman" panose="02020603050405020304" pitchFamily="18" charset="0"/>
                <a:ea typeface="+mn-ea"/>
                <a:cs typeface="Times New Roman" panose="02020603050405020304" pitchFamily="18" charset="0"/>
              </a:rPr>
              <a:t> </a:t>
            </a:r>
          </a:p>
        </p:txBody>
      </p:sp>
      <p:sp>
        <p:nvSpPr>
          <p:cNvPr id="8" name="Text Box 3"/>
          <p:cNvSpPr txBox="1">
            <a:spLocks noChangeArrowheads="1"/>
          </p:cNvSpPr>
          <p:nvPr/>
        </p:nvSpPr>
        <p:spPr bwMode="auto">
          <a:xfrm>
            <a:off x="1404938" y="1377950"/>
            <a:ext cx="7775575" cy="400050"/>
          </a:xfrm>
          <a:prstGeom prst="rect">
            <a:avLst/>
          </a:prstGeom>
          <a:noFill/>
          <a:ln w="9525">
            <a:noFill/>
            <a:miter lim="800000"/>
            <a:headEnd/>
            <a:tailEnd/>
          </a:ln>
        </p:spPr>
        <p:txBody>
          <a:bodyPr>
            <a:spAutoFit/>
          </a:bodyPr>
          <a:lstStyle/>
          <a:p>
            <a:pPr marL="72000" indent="-342900">
              <a:spcBef>
                <a:spcPct val="50000"/>
              </a:spcBef>
              <a:buFont typeface="Arial" panose="020B0604020202020204" pitchFamily="34" charset="0"/>
              <a:buChar char="•"/>
              <a:defRPr/>
            </a:pPr>
            <a:r>
              <a:rPr lang="zh-CN" altLang="en-US" sz="2000" dirty="0">
                <a:latin typeface="Times New Roman" panose="02020603050405020304" pitchFamily="18" charset="0"/>
                <a:ea typeface="+mn-ea"/>
                <a:cs typeface="Times New Roman" panose="02020603050405020304" pitchFamily="18" charset="0"/>
              </a:rPr>
              <a:t>原来的</a:t>
            </a:r>
            <a:r>
              <a:rPr lang="zh-CN" altLang="en-US" sz="2000" dirty="0">
                <a:solidFill>
                  <a:srgbClr val="FF0000"/>
                </a:solidFill>
                <a:latin typeface="Times New Roman" panose="02020603050405020304" pitchFamily="18" charset="0"/>
                <a:ea typeface="+mn-ea"/>
                <a:cs typeface="Times New Roman" panose="02020603050405020304" pitchFamily="18" charset="0"/>
              </a:rPr>
              <a:t>价层轨道</a:t>
            </a:r>
            <a:r>
              <a:rPr lang="zh-CN" altLang="en-US" sz="2000" dirty="0">
                <a:latin typeface="Times New Roman" panose="02020603050405020304" pitchFamily="18" charset="0"/>
                <a:ea typeface="+mn-ea"/>
                <a:cs typeface="Times New Roman" panose="02020603050405020304" pitchFamily="18" charset="0"/>
              </a:rPr>
              <a:t>重新线性组合形成</a:t>
            </a:r>
            <a:r>
              <a:rPr lang="zh-CN" altLang="en-US" sz="2000" dirty="0">
                <a:solidFill>
                  <a:srgbClr val="FF0000"/>
                </a:solidFill>
                <a:latin typeface="Times New Roman" panose="02020603050405020304" pitchFamily="18" charset="0"/>
                <a:ea typeface="+mn-ea"/>
                <a:cs typeface="Times New Roman" panose="02020603050405020304" pitchFamily="18" charset="0"/>
              </a:rPr>
              <a:t>新的原子轨道</a:t>
            </a:r>
          </a:p>
        </p:txBody>
      </p:sp>
      <p:sp>
        <p:nvSpPr>
          <p:cNvPr id="10" name="Text Box 4"/>
          <p:cNvSpPr txBox="1">
            <a:spLocks noChangeArrowheads="1"/>
          </p:cNvSpPr>
          <p:nvPr/>
        </p:nvSpPr>
        <p:spPr bwMode="auto">
          <a:xfrm>
            <a:off x="1398588" y="1882775"/>
            <a:ext cx="7775575" cy="400050"/>
          </a:xfrm>
          <a:prstGeom prst="rect">
            <a:avLst/>
          </a:prstGeom>
          <a:noFill/>
          <a:ln w="9525">
            <a:noFill/>
            <a:miter lim="800000"/>
            <a:headEnd/>
            <a:tailEnd/>
          </a:ln>
        </p:spPr>
        <p:txBody>
          <a:bodyPr>
            <a:spAutoFit/>
          </a:bodyPr>
          <a:lstStyle/>
          <a:p>
            <a:pPr marL="342900" indent="-342900">
              <a:spcBef>
                <a:spcPct val="50000"/>
              </a:spcBef>
              <a:buFont typeface="Arial" panose="020B0604020202020204" pitchFamily="34" charset="0"/>
              <a:buChar char="•"/>
              <a:defRPr/>
            </a:pPr>
            <a:r>
              <a:rPr lang="zh-CN" altLang="en-US" sz="2000" dirty="0">
                <a:latin typeface="Times New Roman" panose="02020603050405020304" pitchFamily="18" charset="0"/>
                <a:ea typeface="+mn-ea"/>
                <a:cs typeface="Times New Roman" panose="02020603050405020304" pitchFamily="18" charset="0"/>
              </a:rPr>
              <a:t>这里的</a:t>
            </a:r>
            <a:r>
              <a:rPr lang="zh-CN" altLang="en-US" sz="2000" dirty="0">
                <a:solidFill>
                  <a:srgbClr val="FF0000"/>
                </a:solidFill>
                <a:latin typeface="Times New Roman" panose="02020603050405020304" pitchFamily="18" charset="0"/>
                <a:ea typeface="+mn-ea"/>
                <a:cs typeface="Times New Roman" panose="02020603050405020304" pitchFamily="18" charset="0"/>
              </a:rPr>
              <a:t>价层轨道</a:t>
            </a:r>
            <a:r>
              <a:rPr lang="zh-CN" altLang="en-US" sz="2000" dirty="0">
                <a:latin typeface="Times New Roman" panose="02020603050405020304" pitchFamily="18" charset="0"/>
                <a:ea typeface="+mn-ea"/>
                <a:cs typeface="Times New Roman" panose="02020603050405020304" pitchFamily="18" charset="0"/>
              </a:rPr>
              <a:t>是指原来原子轨道</a:t>
            </a:r>
            <a:r>
              <a:rPr lang="zh-CN" altLang="en-US" sz="2000" dirty="0">
                <a:solidFill>
                  <a:srgbClr val="FF0000"/>
                </a:solidFill>
                <a:latin typeface="Times New Roman" panose="02020603050405020304" pitchFamily="18" charset="0"/>
                <a:ea typeface="+mn-ea"/>
                <a:cs typeface="Times New Roman" panose="02020603050405020304" pitchFamily="18" charset="0"/>
              </a:rPr>
              <a:t>主层</a:t>
            </a:r>
            <a:r>
              <a:rPr lang="zh-CN" altLang="en-US" sz="2000" dirty="0">
                <a:latin typeface="Times New Roman" panose="02020603050405020304" pitchFamily="18" charset="0"/>
                <a:ea typeface="+mn-ea"/>
                <a:cs typeface="Times New Roman" panose="02020603050405020304" pitchFamily="18" charset="0"/>
              </a:rPr>
              <a:t>的</a:t>
            </a:r>
            <a:r>
              <a:rPr lang="zh-CN" altLang="en-US" sz="2000" dirty="0">
                <a:solidFill>
                  <a:srgbClr val="FF0000"/>
                </a:solidFill>
                <a:latin typeface="Times New Roman" panose="02020603050405020304" pitchFamily="18" charset="0"/>
                <a:ea typeface="+mn-ea"/>
                <a:cs typeface="Times New Roman" panose="02020603050405020304" pitchFamily="18" charset="0"/>
              </a:rPr>
              <a:t>最外层和次外层 </a:t>
            </a:r>
          </a:p>
        </p:txBody>
      </p:sp>
      <p:sp>
        <p:nvSpPr>
          <p:cNvPr id="11" name="Text Box 5"/>
          <p:cNvSpPr txBox="1">
            <a:spLocks noChangeArrowheads="1"/>
          </p:cNvSpPr>
          <p:nvPr/>
        </p:nvSpPr>
        <p:spPr bwMode="auto">
          <a:xfrm>
            <a:off x="1398588" y="2386013"/>
            <a:ext cx="7775575" cy="400050"/>
          </a:xfrm>
          <a:prstGeom prst="rect">
            <a:avLst/>
          </a:prstGeom>
          <a:noFill/>
          <a:ln w="9525">
            <a:noFill/>
            <a:miter lim="800000"/>
            <a:headEnd/>
            <a:tailEnd/>
          </a:ln>
        </p:spPr>
        <p:txBody>
          <a:bodyPr>
            <a:spAutoFit/>
          </a:bodyPr>
          <a:lstStyle/>
          <a:p>
            <a:pPr marL="342900" indent="-342900">
              <a:spcBef>
                <a:spcPct val="50000"/>
              </a:spcBef>
              <a:buFont typeface="Arial" panose="020B0604020202020204" pitchFamily="34" charset="0"/>
              <a:buChar char="•"/>
              <a:defRPr/>
            </a:pPr>
            <a:r>
              <a:rPr lang="zh-CN" altLang="en-US" sz="2000" dirty="0">
                <a:latin typeface="Times New Roman" panose="02020603050405020304" pitchFamily="18" charset="0"/>
                <a:ea typeface="+mn-ea"/>
                <a:cs typeface="Times New Roman" panose="02020603050405020304" pitchFamily="18" charset="0"/>
              </a:rPr>
              <a:t>新的原子轨道按照</a:t>
            </a:r>
            <a:r>
              <a:rPr lang="zh-CN" altLang="en-US" sz="2000" dirty="0">
                <a:solidFill>
                  <a:srgbClr val="FF0000"/>
                </a:solidFill>
                <a:latin typeface="Times New Roman" panose="02020603050405020304" pitchFamily="18" charset="0"/>
                <a:ea typeface="+mn-ea"/>
                <a:cs typeface="Times New Roman" panose="02020603050405020304" pitchFamily="18" charset="0"/>
              </a:rPr>
              <a:t>价键理论的规则</a:t>
            </a:r>
            <a:r>
              <a:rPr lang="zh-CN" altLang="en-US" sz="2000" dirty="0">
                <a:latin typeface="Times New Roman" panose="02020603050405020304" pitchFamily="18" charset="0"/>
                <a:ea typeface="+mn-ea"/>
                <a:cs typeface="Times New Roman" panose="02020603050405020304" pitchFamily="18" charset="0"/>
              </a:rPr>
              <a:t>形成共价键</a:t>
            </a:r>
            <a:r>
              <a:rPr lang="zh-CN" altLang="en-US" sz="2000" dirty="0">
                <a:solidFill>
                  <a:srgbClr val="00FF99"/>
                </a:solidFill>
                <a:latin typeface="Times New Roman" panose="02020603050405020304" pitchFamily="18" charset="0"/>
                <a:ea typeface="+mn-ea"/>
                <a:cs typeface="Times New Roman" panose="02020603050405020304" pitchFamily="18" charset="0"/>
              </a:rPr>
              <a:t> </a:t>
            </a:r>
          </a:p>
        </p:txBody>
      </p:sp>
      <p:sp>
        <p:nvSpPr>
          <p:cNvPr id="16" name="Text Box 7"/>
          <p:cNvSpPr txBox="1">
            <a:spLocks noChangeArrowheads="1"/>
          </p:cNvSpPr>
          <p:nvPr/>
        </p:nvSpPr>
        <p:spPr bwMode="auto">
          <a:xfrm>
            <a:off x="1398588" y="3357563"/>
            <a:ext cx="64595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Arial" panose="020B0604020202020204" pitchFamily="34" charset="0"/>
                <a:ea typeface="华文细黑" panose="02010600040101010101" pitchFamily="2" charset="-122"/>
              </a:defRPr>
            </a:lvl1pPr>
            <a:lvl2pPr>
              <a:defRPr b="1">
                <a:solidFill>
                  <a:schemeClr val="tx1"/>
                </a:solidFill>
                <a:latin typeface="Arial" panose="020B0604020202020204" pitchFamily="34" charset="0"/>
                <a:ea typeface="华文细黑" panose="02010600040101010101" pitchFamily="2" charset="-122"/>
              </a:defRPr>
            </a:lvl2pPr>
            <a:lvl3pPr>
              <a:defRPr b="1">
                <a:solidFill>
                  <a:schemeClr val="tx1"/>
                </a:solidFill>
                <a:latin typeface="Arial" panose="020B0604020202020204" pitchFamily="34" charset="0"/>
                <a:ea typeface="华文细黑" panose="02010600040101010101" pitchFamily="2" charset="-122"/>
              </a:defRPr>
            </a:lvl3pPr>
            <a:lvl4pPr>
              <a:defRPr b="1">
                <a:solidFill>
                  <a:schemeClr val="tx1"/>
                </a:solidFill>
                <a:latin typeface="Arial" panose="020B0604020202020204" pitchFamily="34" charset="0"/>
                <a:ea typeface="华文细黑" panose="02010600040101010101" pitchFamily="2" charset="-122"/>
              </a:defRPr>
            </a:lvl4pPr>
            <a:lvl5pPr>
              <a:defRPr b="1">
                <a:solidFill>
                  <a:schemeClr val="tx1"/>
                </a:solidFill>
                <a:latin typeface="Arial" panose="020B0604020202020204" pitchFamily="34" charset="0"/>
                <a:ea typeface="华文细黑" panose="02010600040101010101" pitchFamily="2" charset="-122"/>
              </a:defRPr>
            </a:lvl5pPr>
            <a:lvl6pPr marL="2151063" indent="-242888"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608263" indent="-242888"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065463" indent="-242888"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522663" indent="-242888"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nSpc>
                <a:spcPct val="120000"/>
              </a:lnSpc>
              <a:buSzPct val="60000"/>
              <a:buFont typeface="Wingdings" panose="05000000000000000000" pitchFamily="2" charset="2"/>
              <a:buChar char="p"/>
            </a:pP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轨道杂化前后</a:t>
            </a:r>
            <a:r>
              <a:rPr lang="zh-CN" altLang="en-US" sz="20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数目相同</a:t>
            </a: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、轨道的</a:t>
            </a:r>
            <a:r>
              <a:rPr lang="zh-CN" altLang="en-US" sz="20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能量总和相同</a:t>
            </a:r>
            <a:endParaRPr lang="en-US" altLang="zh-CN" sz="20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buSzPct val="60000"/>
              <a:buFont typeface="Wingdings" panose="05000000000000000000" pitchFamily="2" charset="2"/>
              <a:buChar char="p"/>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形成的杂化轨道</a:t>
            </a:r>
            <a:r>
              <a:rPr lang="zh-CN" altLang="en-US" sz="2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能量相同、性质相同</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，是</a:t>
            </a:r>
            <a:r>
              <a:rPr lang="zh-CN" altLang="en-US" sz="2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简并轨道</a:t>
            </a:r>
            <a:endParaRPr lang="en-US" altLang="zh-CN" sz="2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buSzPct val="60000"/>
              <a:buFont typeface="Wingdings" panose="05000000000000000000" pitchFamily="2" charset="2"/>
              <a:buChar char="p"/>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形成的杂化轨道</a:t>
            </a:r>
            <a:r>
              <a:rPr lang="zh-CN" altLang="en-US" sz="2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以最大距离均匀分布在原子核周围</a:t>
            </a:r>
            <a:endParaRPr lang="en-US" altLang="zh-CN" sz="2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buSzPct val="60000"/>
              <a:buFont typeface="Wingdings" panose="05000000000000000000" pitchFamily="2" charset="2"/>
              <a:buChar char="p"/>
            </a:pP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形成的杂化轨道</a:t>
            </a:r>
            <a:r>
              <a:rPr lang="zh-CN" altLang="en-US" sz="2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只形成</a:t>
            </a:r>
            <a:r>
              <a:rPr lang="el-GR" altLang="zh-CN" sz="2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σ</a:t>
            </a:r>
            <a:r>
              <a:rPr lang="zh-CN" altLang="el-GR" sz="2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共价键</a:t>
            </a:r>
          </a:p>
          <a:p>
            <a:pPr>
              <a:spcBef>
                <a:spcPct val="50000"/>
              </a:spcBef>
            </a:pPr>
            <a:endParaRPr lang="zh-CN" altLang="en-US" sz="20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spcBef>
                <a:spcPct val="50000"/>
              </a:spcBef>
            </a:pPr>
            <a:endParaRPr lang="zh-CN" altLang="en-US" sz="20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spcBef>
                <a:spcPct val="50000"/>
              </a:spcBef>
            </a:pPr>
            <a:endParaRPr lang="zh-CN" altLang="en-US" sz="20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p:cNvSpPr txBox="1"/>
          <p:nvPr/>
        </p:nvSpPr>
        <p:spPr>
          <a:xfrm>
            <a:off x="1071563" y="2922588"/>
            <a:ext cx="5797550"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0000CC"/>
                </a:solidFill>
                <a:latin typeface="Times New Roman" panose="02020603050405020304" pitchFamily="18" charset="0"/>
                <a:ea typeface="+mn-ea"/>
                <a:cs typeface="Times New Roman" panose="02020603050405020304" pitchFamily="18" charset="0"/>
              </a:rPr>
              <a:t>杂化轨道的特点</a:t>
            </a:r>
            <a:r>
              <a:rPr lang="en-US" altLang="zh-CN" sz="2400" dirty="0">
                <a:solidFill>
                  <a:srgbClr val="0000CC"/>
                </a:solidFill>
                <a:latin typeface="Times New Roman" panose="02020603050405020304" pitchFamily="18" charset="0"/>
                <a:ea typeface="+mn-ea"/>
                <a:cs typeface="Times New Roman" panose="02020603050405020304" pitchFamily="18" charset="0"/>
              </a:rPr>
              <a:t>:</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7066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杂化轨道理论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1077913" y="915988"/>
            <a:ext cx="5797550"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常见的</a:t>
            </a:r>
            <a:r>
              <a:rPr lang="zh-CN" altLang="en-US" sz="2400" dirty="0" smtClean="0">
                <a:solidFill>
                  <a:srgbClr val="FF0000"/>
                </a:solidFill>
                <a:latin typeface="Times New Roman" panose="02020603050405020304" pitchFamily="18" charset="0"/>
                <a:ea typeface="+mn-ea"/>
                <a:cs typeface="Times New Roman" panose="02020603050405020304" pitchFamily="18" charset="0"/>
              </a:rPr>
              <a:t>杂化轨道</a:t>
            </a:r>
            <a:r>
              <a:rPr lang="zh-CN" altLang="en-US" sz="2400" dirty="0">
                <a:solidFill>
                  <a:srgbClr val="FF0000"/>
                </a:solidFill>
                <a:latin typeface="Times New Roman" panose="02020603050405020304" pitchFamily="18" charset="0"/>
                <a:ea typeface="+mn-ea"/>
                <a:cs typeface="Times New Roman" panose="02020603050405020304" pitchFamily="18" charset="0"/>
              </a:rPr>
              <a:t>类型</a:t>
            </a:r>
            <a:r>
              <a:rPr lang="zh-CN" altLang="en-US" sz="2400" dirty="0" smtClean="0">
                <a:solidFill>
                  <a:srgbClr val="FF0000"/>
                </a:solidFill>
                <a:latin typeface="Times New Roman" panose="02020603050405020304" pitchFamily="18" charset="0"/>
                <a:ea typeface="+mn-ea"/>
                <a:cs typeface="Times New Roman" panose="02020603050405020304" pitchFamily="18" charset="0"/>
              </a:rPr>
              <a:t>及</a:t>
            </a:r>
            <a:r>
              <a:rPr lang="zh-CN" altLang="en-US" sz="2400" dirty="0">
                <a:solidFill>
                  <a:srgbClr val="FF0000"/>
                </a:solidFill>
                <a:latin typeface="Times New Roman" panose="02020603050405020304" pitchFamily="18" charset="0"/>
                <a:ea typeface="+mn-ea"/>
                <a:cs typeface="Times New Roman" panose="02020603050405020304" pitchFamily="18" charset="0"/>
              </a:rPr>
              <a:t>空间构型 </a:t>
            </a:r>
          </a:p>
        </p:txBody>
      </p:sp>
      <p:sp>
        <p:nvSpPr>
          <p:cNvPr id="9" name="Rectangle 3"/>
          <p:cNvSpPr txBox="1">
            <a:spLocks noChangeArrowheads="1"/>
          </p:cNvSpPr>
          <p:nvPr/>
        </p:nvSpPr>
        <p:spPr>
          <a:xfrm>
            <a:off x="1906588" y="1492250"/>
            <a:ext cx="4667250" cy="345598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lnSpc>
                <a:spcPct val="150000"/>
              </a:lnSpc>
              <a:buFont typeface="Wingdings" panose="05000000000000000000" pitchFamily="2" charset="2"/>
              <a:buNone/>
              <a:defRPr/>
            </a:pPr>
            <a:r>
              <a:rPr lang="en-US" altLang="zh-CN" sz="2400" kern="0" dirty="0" err="1" smtClean="0">
                <a:solidFill>
                  <a:srgbClr val="0000CC"/>
                </a:solidFill>
                <a:latin typeface="Times New Roman" panose="02020603050405020304" pitchFamily="18" charset="0"/>
                <a:cs typeface="Times New Roman" panose="02020603050405020304" pitchFamily="18" charset="0"/>
              </a:rPr>
              <a:t>sp</a:t>
            </a:r>
            <a:r>
              <a:rPr lang="en-US" altLang="zh-CN" sz="2400" kern="0" dirty="0" smtClean="0">
                <a:solidFill>
                  <a:srgbClr val="0000CC"/>
                </a:solidFill>
                <a:latin typeface="Times New Roman" panose="02020603050405020304" pitchFamily="18" charset="0"/>
                <a:cs typeface="Times New Roman" panose="02020603050405020304" pitchFamily="18" charset="0"/>
              </a:rPr>
              <a:t>             </a:t>
            </a:r>
            <a:r>
              <a:rPr lang="zh-CN" altLang="en-US" sz="2400" kern="0" dirty="0" smtClean="0">
                <a:solidFill>
                  <a:srgbClr val="0000CC"/>
                </a:solidFill>
                <a:latin typeface="Times New Roman" panose="02020603050405020304" pitchFamily="18" charset="0"/>
                <a:cs typeface="Times New Roman" panose="02020603050405020304" pitchFamily="18" charset="0"/>
              </a:rPr>
              <a:t>杂化</a:t>
            </a:r>
            <a:r>
              <a:rPr lang="zh-CN" altLang="en-US" sz="2400" kern="0" dirty="0" smtClean="0">
                <a:latin typeface="Times New Roman" panose="02020603050405020304" pitchFamily="18" charset="0"/>
                <a:cs typeface="Times New Roman" panose="02020603050405020304" pitchFamily="18" charset="0"/>
              </a:rPr>
              <a:t>            </a:t>
            </a:r>
            <a:r>
              <a:rPr lang="zh-CN" altLang="en-US" sz="2400" kern="0" dirty="0" smtClean="0">
                <a:solidFill>
                  <a:srgbClr val="FF0000"/>
                </a:solidFill>
                <a:latin typeface="Times New Roman" panose="02020603050405020304" pitchFamily="18" charset="0"/>
                <a:cs typeface="Times New Roman" panose="02020603050405020304" pitchFamily="18" charset="0"/>
              </a:rPr>
              <a:t>直线  </a:t>
            </a:r>
          </a:p>
          <a:p>
            <a:pPr algn="just">
              <a:lnSpc>
                <a:spcPct val="150000"/>
              </a:lnSpc>
              <a:buFont typeface="Wingdings" panose="05000000000000000000" pitchFamily="2" charset="2"/>
              <a:buNone/>
              <a:defRPr/>
            </a:pPr>
            <a:r>
              <a:rPr lang="en-US" altLang="zh-CN" sz="2400" kern="0" dirty="0" smtClean="0">
                <a:solidFill>
                  <a:srgbClr val="0000CC"/>
                </a:solidFill>
                <a:latin typeface="Times New Roman" panose="02020603050405020304" pitchFamily="18" charset="0"/>
                <a:cs typeface="Times New Roman" panose="02020603050405020304" pitchFamily="18" charset="0"/>
              </a:rPr>
              <a:t>sp</a:t>
            </a:r>
            <a:r>
              <a:rPr lang="en-US" altLang="zh-CN" sz="2400" kern="0" baseline="30000" dirty="0" smtClean="0">
                <a:solidFill>
                  <a:srgbClr val="0000CC"/>
                </a:solidFill>
                <a:latin typeface="Times New Roman" panose="02020603050405020304" pitchFamily="18" charset="0"/>
                <a:cs typeface="Times New Roman" panose="02020603050405020304" pitchFamily="18" charset="0"/>
              </a:rPr>
              <a:t>2                 </a:t>
            </a:r>
            <a:r>
              <a:rPr lang="zh-CN" altLang="en-US" sz="2400" kern="0" dirty="0" smtClean="0">
                <a:solidFill>
                  <a:srgbClr val="0000CC"/>
                </a:solidFill>
                <a:latin typeface="Times New Roman" panose="02020603050405020304" pitchFamily="18" charset="0"/>
                <a:cs typeface="Times New Roman" panose="02020603050405020304" pitchFamily="18" charset="0"/>
              </a:rPr>
              <a:t>杂化</a:t>
            </a:r>
            <a:r>
              <a:rPr lang="zh-CN" altLang="en-US" sz="2400" kern="0" dirty="0" smtClean="0">
                <a:latin typeface="Times New Roman" panose="02020603050405020304" pitchFamily="18" charset="0"/>
                <a:cs typeface="Times New Roman" panose="02020603050405020304" pitchFamily="18" charset="0"/>
              </a:rPr>
              <a:t>           </a:t>
            </a:r>
            <a:r>
              <a:rPr lang="zh-CN" altLang="en-US" sz="2400" kern="0" dirty="0">
                <a:solidFill>
                  <a:srgbClr val="FF0000"/>
                </a:solidFill>
                <a:latin typeface="Times New Roman" panose="02020603050405020304" pitchFamily="18" charset="0"/>
                <a:cs typeface="Times New Roman" panose="02020603050405020304" pitchFamily="18" charset="0"/>
              </a:rPr>
              <a:t>三角形   </a:t>
            </a:r>
          </a:p>
          <a:p>
            <a:pPr algn="just">
              <a:lnSpc>
                <a:spcPct val="150000"/>
              </a:lnSpc>
              <a:buFont typeface="Wingdings" panose="05000000000000000000" pitchFamily="2" charset="2"/>
              <a:buNone/>
              <a:defRPr/>
            </a:pPr>
            <a:r>
              <a:rPr lang="en-US" altLang="zh-CN" sz="2400" kern="0" dirty="0" smtClean="0">
                <a:solidFill>
                  <a:srgbClr val="0000CC"/>
                </a:solidFill>
                <a:latin typeface="Times New Roman" panose="02020603050405020304" pitchFamily="18" charset="0"/>
                <a:cs typeface="Times New Roman" panose="02020603050405020304" pitchFamily="18" charset="0"/>
              </a:rPr>
              <a:t>sp</a:t>
            </a:r>
            <a:r>
              <a:rPr lang="en-US" altLang="zh-CN" sz="2400" kern="0" baseline="30000" dirty="0" smtClean="0">
                <a:solidFill>
                  <a:srgbClr val="0000CC"/>
                </a:solidFill>
                <a:latin typeface="Times New Roman" panose="02020603050405020304" pitchFamily="18" charset="0"/>
                <a:cs typeface="Times New Roman" panose="02020603050405020304" pitchFamily="18" charset="0"/>
              </a:rPr>
              <a:t>3</a:t>
            </a:r>
            <a:r>
              <a:rPr lang="en-US" altLang="zh-CN" sz="2400" kern="0" dirty="0" smtClean="0">
                <a:solidFill>
                  <a:srgbClr val="0000CC"/>
                </a:solidFill>
                <a:latin typeface="Times New Roman" panose="02020603050405020304" pitchFamily="18" charset="0"/>
                <a:cs typeface="Times New Roman" panose="02020603050405020304" pitchFamily="18" charset="0"/>
              </a:rPr>
              <a:t>           </a:t>
            </a:r>
            <a:r>
              <a:rPr lang="zh-CN" altLang="en-US" sz="2400" kern="0" dirty="0" smtClean="0">
                <a:solidFill>
                  <a:srgbClr val="0000CC"/>
                </a:solidFill>
                <a:latin typeface="Times New Roman" panose="02020603050405020304" pitchFamily="18" charset="0"/>
                <a:cs typeface="Times New Roman" panose="02020603050405020304" pitchFamily="18" charset="0"/>
              </a:rPr>
              <a:t>杂化</a:t>
            </a:r>
            <a:r>
              <a:rPr lang="zh-CN" altLang="en-US" sz="2400" kern="0" dirty="0" smtClean="0">
                <a:latin typeface="Times New Roman" panose="02020603050405020304" pitchFamily="18" charset="0"/>
                <a:cs typeface="Times New Roman" panose="02020603050405020304" pitchFamily="18" charset="0"/>
              </a:rPr>
              <a:t>           </a:t>
            </a:r>
            <a:r>
              <a:rPr lang="zh-CN" altLang="en-US" sz="2400" kern="0" dirty="0">
                <a:solidFill>
                  <a:srgbClr val="FF0000"/>
                </a:solidFill>
                <a:latin typeface="Times New Roman" panose="02020603050405020304" pitchFamily="18" charset="0"/>
                <a:cs typeface="Times New Roman" panose="02020603050405020304" pitchFamily="18" charset="0"/>
              </a:rPr>
              <a:t>四面体</a:t>
            </a:r>
          </a:p>
          <a:p>
            <a:pPr algn="just">
              <a:lnSpc>
                <a:spcPct val="150000"/>
              </a:lnSpc>
              <a:buFont typeface="Wingdings" panose="05000000000000000000" pitchFamily="2" charset="2"/>
              <a:buNone/>
              <a:defRPr/>
            </a:pPr>
            <a:r>
              <a:rPr lang="en-US" altLang="zh-CN" sz="2400" kern="0" dirty="0" smtClean="0">
                <a:solidFill>
                  <a:srgbClr val="0000CC"/>
                </a:solidFill>
                <a:latin typeface="Times New Roman" panose="02020603050405020304" pitchFamily="18" charset="0"/>
                <a:cs typeface="Times New Roman" panose="02020603050405020304" pitchFamily="18" charset="0"/>
              </a:rPr>
              <a:t>sp</a:t>
            </a:r>
            <a:r>
              <a:rPr lang="en-US" altLang="zh-CN" sz="2400" kern="0" baseline="30000" dirty="0" smtClean="0">
                <a:solidFill>
                  <a:srgbClr val="0000CC"/>
                </a:solidFill>
                <a:latin typeface="Times New Roman" panose="02020603050405020304" pitchFamily="18" charset="0"/>
                <a:cs typeface="Times New Roman" panose="02020603050405020304" pitchFamily="18" charset="0"/>
              </a:rPr>
              <a:t>3</a:t>
            </a:r>
            <a:r>
              <a:rPr lang="en-US" altLang="zh-CN" sz="2400" kern="0" dirty="0" smtClean="0">
                <a:solidFill>
                  <a:srgbClr val="0000CC"/>
                </a:solidFill>
                <a:latin typeface="Times New Roman" panose="02020603050405020304" pitchFamily="18" charset="0"/>
                <a:cs typeface="Times New Roman" panose="02020603050405020304" pitchFamily="18" charset="0"/>
              </a:rPr>
              <a:t>d         </a:t>
            </a:r>
            <a:r>
              <a:rPr lang="zh-CN" altLang="en-US" sz="2400" kern="0" dirty="0" smtClean="0">
                <a:solidFill>
                  <a:srgbClr val="0000CC"/>
                </a:solidFill>
                <a:latin typeface="Times New Roman" panose="02020603050405020304" pitchFamily="18" charset="0"/>
                <a:cs typeface="Times New Roman" panose="02020603050405020304" pitchFamily="18" charset="0"/>
              </a:rPr>
              <a:t>杂化</a:t>
            </a:r>
            <a:r>
              <a:rPr lang="zh-CN" altLang="en-US" sz="2400" kern="0" dirty="0" smtClean="0">
                <a:latin typeface="Times New Roman" panose="02020603050405020304" pitchFamily="18" charset="0"/>
                <a:cs typeface="Times New Roman" panose="02020603050405020304" pitchFamily="18" charset="0"/>
              </a:rPr>
              <a:t>           </a:t>
            </a:r>
            <a:r>
              <a:rPr lang="zh-CN" altLang="en-US" sz="2400" kern="0" dirty="0">
                <a:solidFill>
                  <a:srgbClr val="FF0000"/>
                </a:solidFill>
                <a:latin typeface="Times New Roman" panose="02020603050405020304" pitchFamily="18" charset="0"/>
                <a:cs typeface="Times New Roman" panose="02020603050405020304" pitchFamily="18" charset="0"/>
              </a:rPr>
              <a:t>三角双锥</a:t>
            </a:r>
          </a:p>
          <a:p>
            <a:pPr algn="just">
              <a:lnSpc>
                <a:spcPct val="150000"/>
              </a:lnSpc>
              <a:buFont typeface="Wingdings" panose="05000000000000000000" pitchFamily="2" charset="2"/>
              <a:buNone/>
              <a:defRPr/>
            </a:pPr>
            <a:r>
              <a:rPr lang="en-US" altLang="zh-CN" sz="2400" kern="0" dirty="0" smtClean="0">
                <a:solidFill>
                  <a:srgbClr val="0000CC"/>
                </a:solidFill>
                <a:latin typeface="Times New Roman" panose="02020603050405020304" pitchFamily="18" charset="0"/>
                <a:cs typeface="Times New Roman" panose="02020603050405020304" pitchFamily="18" charset="0"/>
              </a:rPr>
              <a:t>sp</a:t>
            </a:r>
            <a:r>
              <a:rPr lang="en-US" altLang="zh-CN" sz="2400" kern="0" baseline="30000" dirty="0" smtClean="0">
                <a:solidFill>
                  <a:srgbClr val="0000CC"/>
                </a:solidFill>
                <a:latin typeface="Times New Roman" panose="02020603050405020304" pitchFamily="18" charset="0"/>
                <a:cs typeface="Times New Roman" panose="02020603050405020304" pitchFamily="18" charset="0"/>
              </a:rPr>
              <a:t>3</a:t>
            </a:r>
            <a:r>
              <a:rPr lang="en-US" altLang="zh-CN" sz="2400" kern="0" dirty="0" smtClean="0">
                <a:solidFill>
                  <a:srgbClr val="0000CC"/>
                </a:solidFill>
                <a:latin typeface="Times New Roman" panose="02020603050405020304" pitchFamily="18" charset="0"/>
                <a:cs typeface="Times New Roman" panose="02020603050405020304" pitchFamily="18" charset="0"/>
              </a:rPr>
              <a:t>d</a:t>
            </a:r>
            <a:r>
              <a:rPr lang="en-US" altLang="zh-CN" sz="2400" kern="0" baseline="30000" dirty="0" smtClean="0">
                <a:solidFill>
                  <a:srgbClr val="0000CC"/>
                </a:solidFill>
                <a:latin typeface="Times New Roman" panose="02020603050405020304" pitchFamily="18" charset="0"/>
                <a:cs typeface="Times New Roman" panose="02020603050405020304" pitchFamily="18" charset="0"/>
              </a:rPr>
              <a:t>2          </a:t>
            </a:r>
            <a:r>
              <a:rPr lang="zh-CN" altLang="en-US" sz="2400" kern="0" dirty="0" smtClean="0">
                <a:solidFill>
                  <a:srgbClr val="0000CC"/>
                </a:solidFill>
                <a:latin typeface="Times New Roman" panose="02020603050405020304" pitchFamily="18" charset="0"/>
                <a:cs typeface="Times New Roman" panose="02020603050405020304" pitchFamily="18" charset="0"/>
              </a:rPr>
              <a:t>杂化</a:t>
            </a:r>
            <a:r>
              <a:rPr lang="zh-CN" altLang="en-US" sz="2400" kern="0" dirty="0" smtClean="0">
                <a:latin typeface="Times New Roman" panose="02020603050405020304" pitchFamily="18" charset="0"/>
                <a:cs typeface="Times New Roman" panose="02020603050405020304" pitchFamily="18" charset="0"/>
              </a:rPr>
              <a:t>           </a:t>
            </a:r>
            <a:r>
              <a:rPr lang="zh-CN" altLang="en-US" sz="2400" kern="0" dirty="0">
                <a:solidFill>
                  <a:srgbClr val="FF0000"/>
                </a:solidFill>
                <a:latin typeface="Times New Roman" panose="02020603050405020304" pitchFamily="18" charset="0"/>
                <a:cs typeface="Times New Roman" panose="02020603050405020304" pitchFamily="18" charset="0"/>
              </a:rPr>
              <a:t>八面体</a:t>
            </a:r>
          </a:p>
        </p:txBody>
      </p:sp>
      <p:sp>
        <p:nvSpPr>
          <p:cNvPr id="5" name="AutoShape 4">
            <a:hlinkClick r:id="rId3" action="ppaction://hlinksldjump" highlightClick="1"/>
          </p:cNvPr>
          <p:cNvSpPr>
            <a:spLocks noChangeArrowheads="1"/>
          </p:cNvSpPr>
          <p:nvPr/>
        </p:nvSpPr>
        <p:spPr bwMode="auto">
          <a:xfrm>
            <a:off x="8388350" y="4227513"/>
            <a:ext cx="433388" cy="433387"/>
          </a:xfrm>
          <a:prstGeom prst="actionButtonRetur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zh-CN" altLang="en-US"/>
          </a:p>
        </p:txBody>
      </p:sp>
      <p:sp>
        <p:nvSpPr>
          <p:cNvPr id="72709"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杂化轨道理论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dissolve">
                                      <p:cBhvr>
                                        <p:cTn id="17" dur="500"/>
                                        <p:tgtEl>
                                          <p:spTgt spid="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dissolve">
                                      <p:cBhvr>
                                        <p:cTn id="22" dur="500"/>
                                        <p:tgtEl>
                                          <p:spTgt spid="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dissolv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55"/>
          <p:cNvSpPr txBox="1">
            <a:spLocks noChangeArrowheads="1"/>
          </p:cNvSpPr>
          <p:nvPr/>
        </p:nvSpPr>
        <p:spPr bwMode="auto">
          <a:xfrm>
            <a:off x="539750"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dirty="0">
                <a:latin typeface="微软雅黑" panose="020B0503020204020204" pitchFamily="34" charset="-122"/>
                <a:ea typeface="微软雅黑" panose="020B0503020204020204" pitchFamily="34" charset="-122"/>
              </a:rPr>
              <a:t>2.1 </a:t>
            </a:r>
            <a:r>
              <a:rPr lang="zh-CN" altLang="en-US" sz="2800" dirty="0">
                <a:latin typeface="微软雅黑" panose="020B0503020204020204" pitchFamily="34" charset="-122"/>
                <a:ea typeface="微软雅黑" panose="020B0503020204020204" pitchFamily="34" charset="-122"/>
              </a:rPr>
              <a:t>离子键</a:t>
            </a:r>
          </a:p>
        </p:txBody>
      </p:sp>
      <p:sp>
        <p:nvSpPr>
          <p:cNvPr id="15" name="TextBox 73"/>
          <p:cNvSpPr txBox="1">
            <a:spLocks noChangeArrowheads="1"/>
          </p:cNvSpPr>
          <p:nvPr/>
        </p:nvSpPr>
        <p:spPr bwMode="auto">
          <a:xfrm>
            <a:off x="1187450" y="1058863"/>
            <a:ext cx="6121400"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marL="342900" indent="-342900" eaLnBrk="1" hangingPunct="1">
              <a:lnSpc>
                <a:spcPct val="150000"/>
              </a:lnSpc>
              <a:buFont typeface="Wingdings" panose="05000000000000000000" pitchFamily="2" charset="2"/>
              <a:buChar char="p"/>
              <a:defRPr/>
            </a:pPr>
            <a:r>
              <a:rPr lang="en-US" altLang="zh-CN" sz="2400" dirty="0" smtClean="0">
                <a:solidFill>
                  <a:srgbClr val="2B2A30"/>
                </a:solidFill>
                <a:latin typeface="+mj-lt"/>
                <a:ea typeface="微软雅黑" panose="020B0503020204020204" pitchFamily="34" charset="-122"/>
              </a:rPr>
              <a:t> 2.1.1 </a:t>
            </a:r>
            <a:r>
              <a:rPr lang="zh-CN" altLang="en-US" sz="2400" dirty="0" smtClean="0">
                <a:solidFill>
                  <a:srgbClr val="2B2A30"/>
                </a:solidFill>
                <a:latin typeface="+mj-lt"/>
                <a:ea typeface="微软雅黑" panose="020B0503020204020204" pitchFamily="34" charset="-122"/>
              </a:rPr>
              <a:t>离子键的形成和特点</a:t>
            </a:r>
            <a:endParaRPr lang="en-US" altLang="zh-CN" sz="2400" dirty="0" smtClean="0">
              <a:solidFill>
                <a:srgbClr val="2B2A30"/>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defRPr/>
            </a:pPr>
            <a:r>
              <a:rPr lang="en-US" altLang="zh-CN" sz="2400" dirty="0" smtClean="0">
                <a:solidFill>
                  <a:srgbClr val="2B2A30"/>
                </a:solidFill>
                <a:ea typeface="微软雅黑" panose="020B0503020204020204" pitchFamily="34" charset="-122"/>
              </a:rPr>
              <a:t> 2.1.2 </a:t>
            </a:r>
            <a:r>
              <a:rPr lang="zh-CN" altLang="en-US" sz="2400" dirty="0" smtClean="0">
                <a:solidFill>
                  <a:srgbClr val="2B2A30"/>
                </a:solidFill>
                <a:latin typeface="微软雅黑" panose="020B0503020204020204" pitchFamily="34" charset="-122"/>
                <a:ea typeface="微软雅黑" panose="020B0503020204020204" pitchFamily="34" charset="-122"/>
              </a:rPr>
              <a:t>离子键的强度</a:t>
            </a:r>
            <a:r>
              <a:rPr lang="en-US" altLang="zh-CN" sz="2400" dirty="0">
                <a:solidFill>
                  <a:srgbClr val="2B2A30"/>
                </a:solidFill>
                <a:latin typeface="微软雅黑" panose="020B0503020204020204" pitchFamily="34" charset="-122"/>
                <a:ea typeface="微软雅黑" panose="020B0503020204020204" pitchFamily="34" charset="-122"/>
              </a:rPr>
              <a:t>—</a:t>
            </a:r>
            <a:r>
              <a:rPr lang="zh-CN" altLang="en-US" sz="2400" dirty="0">
                <a:solidFill>
                  <a:srgbClr val="2B2A30"/>
                </a:solidFill>
                <a:latin typeface="微软雅黑" panose="020B0503020204020204" pitchFamily="34" charset="-122"/>
                <a:ea typeface="微软雅黑" panose="020B0503020204020204" pitchFamily="34" charset="-122"/>
              </a:rPr>
              <a:t>晶格能</a:t>
            </a:r>
            <a:endParaRPr lang="en-US" altLang="zh-CN" sz="2400" dirty="0">
              <a:solidFill>
                <a:srgbClr val="2B2A30"/>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defRPr/>
            </a:pPr>
            <a:r>
              <a:rPr lang="en-US" altLang="zh-CN" sz="2400" dirty="0" smtClean="0">
                <a:solidFill>
                  <a:srgbClr val="2B2A30"/>
                </a:solidFill>
                <a:ea typeface="微软雅黑" panose="020B0503020204020204" pitchFamily="34" charset="-122"/>
              </a:rPr>
              <a:t> 2.1.3</a:t>
            </a:r>
            <a:r>
              <a:rPr lang="en-US" altLang="zh-CN" sz="2400" dirty="0" smtClean="0">
                <a:solidFill>
                  <a:srgbClr val="2B2A30"/>
                </a:solidFill>
                <a:latin typeface="微软雅黑" panose="020B0503020204020204" pitchFamily="34" charset="-122"/>
                <a:ea typeface="微软雅黑" panose="020B0503020204020204" pitchFamily="34" charset="-122"/>
              </a:rPr>
              <a:t> </a:t>
            </a:r>
            <a:r>
              <a:rPr lang="zh-CN" altLang="en-US" sz="2400" dirty="0" smtClean="0">
                <a:solidFill>
                  <a:srgbClr val="2B2A30"/>
                </a:solidFill>
                <a:latin typeface="微软雅黑" panose="020B0503020204020204" pitchFamily="34" charset="-122"/>
                <a:ea typeface="微软雅黑" panose="020B0503020204020204" pitchFamily="34" charset="-122"/>
              </a:rPr>
              <a:t>离子的极化</a:t>
            </a:r>
            <a:endParaRPr lang="en-US" altLang="zh-CN" sz="2400" dirty="0" smtClean="0">
              <a:solidFill>
                <a:srgbClr val="2B2A30"/>
              </a:solidFill>
              <a:latin typeface="微软雅黑" panose="020B0503020204020204" pitchFamily="34" charset="-122"/>
              <a:ea typeface="微软雅黑" panose="020B0503020204020204" pitchFamily="34" charset="-122"/>
            </a:endParaRPr>
          </a:p>
          <a:p>
            <a:pPr marL="0" indent="0" eaLnBrk="1" hangingPunct="1">
              <a:lnSpc>
                <a:spcPct val="150000"/>
              </a:lnSpc>
              <a:defRPr/>
            </a:pPr>
            <a:endParaRPr lang="en-US" altLang="zh-CN" sz="2400" dirty="0" smtClean="0">
              <a:solidFill>
                <a:srgbClr val="2B2A30"/>
              </a:solidFill>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l="3444" t="3618" r="1842" b="3140"/>
          <a:stretch>
            <a:fillRect/>
          </a:stretch>
        </p:blipFill>
        <p:spPr bwMode="auto">
          <a:xfrm>
            <a:off x="1979613" y="1582738"/>
            <a:ext cx="6696075" cy="328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本框 11"/>
          <p:cNvSpPr txBox="1"/>
          <p:nvPr/>
        </p:nvSpPr>
        <p:spPr>
          <a:xfrm>
            <a:off x="1312863" y="871538"/>
            <a:ext cx="5797550"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常见的杂化轨道及空间构型 </a:t>
            </a:r>
          </a:p>
        </p:txBody>
      </p:sp>
      <p:sp>
        <p:nvSpPr>
          <p:cNvPr id="6" name="Rectangle 2"/>
          <p:cNvSpPr txBox="1">
            <a:spLocks noChangeArrowheads="1"/>
          </p:cNvSpPr>
          <p:nvPr/>
        </p:nvSpPr>
        <p:spPr>
          <a:xfrm>
            <a:off x="1312863" y="1454150"/>
            <a:ext cx="1549400" cy="620713"/>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buFont typeface="Wingdings" panose="05000000000000000000" pitchFamily="2" charset="2"/>
              <a:buNone/>
              <a:defRPr/>
            </a:pPr>
            <a:r>
              <a:rPr lang="zh-CN" altLang="en-US" sz="2400" kern="0" dirty="0" smtClean="0">
                <a:solidFill>
                  <a:srgbClr val="0000CC"/>
                </a:solidFill>
                <a:latin typeface="Times New Roman" panose="02020603050405020304" pitchFamily="18" charset="0"/>
                <a:cs typeface="Times New Roman" panose="02020603050405020304" pitchFamily="18" charset="0"/>
              </a:rPr>
              <a:t>  </a:t>
            </a:r>
            <a:r>
              <a:rPr lang="en-US" altLang="zh-CN" sz="2800" kern="0" dirty="0" smtClean="0">
                <a:solidFill>
                  <a:srgbClr val="0000CC"/>
                </a:solidFill>
                <a:latin typeface="Times New Roman" panose="02020603050405020304" pitchFamily="18" charset="0"/>
                <a:cs typeface="Times New Roman" panose="02020603050405020304" pitchFamily="18" charset="0"/>
              </a:rPr>
              <a:t>BeCl</a:t>
            </a:r>
            <a:r>
              <a:rPr lang="en-US" altLang="zh-CN" sz="2800" kern="0" baseline="-25000" dirty="0" smtClean="0">
                <a:solidFill>
                  <a:srgbClr val="0000CC"/>
                </a:solidFill>
                <a:latin typeface="Times New Roman" panose="02020603050405020304" pitchFamily="18" charset="0"/>
                <a:cs typeface="Times New Roman" panose="02020603050405020304" pitchFamily="18" charset="0"/>
              </a:rPr>
              <a:t>2</a:t>
            </a:r>
            <a:endParaRPr lang="en-US" altLang="zh-CN" sz="2800" kern="0" dirty="0" smtClean="0">
              <a:solidFill>
                <a:srgbClr val="0000CC"/>
              </a:solidFill>
              <a:latin typeface="Times New Roman" panose="02020603050405020304" pitchFamily="18" charset="0"/>
              <a:cs typeface="Times New Roman" panose="02020603050405020304" pitchFamily="18" charset="0"/>
            </a:endParaRPr>
          </a:p>
        </p:txBody>
      </p:sp>
      <p:sp>
        <p:nvSpPr>
          <p:cNvPr id="8" name="Rectangle 7"/>
          <p:cNvSpPr>
            <a:spLocks noChangeArrowheads="1"/>
          </p:cNvSpPr>
          <p:nvPr/>
        </p:nvSpPr>
        <p:spPr bwMode="auto">
          <a:xfrm>
            <a:off x="1547664" y="2195513"/>
            <a:ext cx="1655465" cy="641350"/>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marL="342900" indent="-342900" algn="just">
              <a:spcBef>
                <a:spcPct val="20000"/>
              </a:spcBef>
              <a:buClr>
                <a:schemeClr val="bg2"/>
              </a:buClr>
              <a:buSzPct val="75000"/>
              <a:buFont typeface="Wingdings" pitchFamily="2" charset="2"/>
              <a:buNone/>
              <a:defRPr/>
            </a:pPr>
            <a:r>
              <a:rPr lang="en-US" altLang="zh-CN" sz="2800" dirty="0">
                <a:latin typeface="Times New Roman" panose="02020603050405020304" pitchFamily="18" charset="0"/>
                <a:cs typeface="Times New Roman" panose="02020603050405020304" pitchFamily="18" charset="0"/>
              </a:rPr>
              <a:t>1s</a:t>
            </a:r>
            <a:r>
              <a:rPr lang="en-US" altLang="zh-CN" sz="2800" baseline="30000" dirty="0">
                <a:latin typeface="Times New Roman" panose="02020603050405020304" pitchFamily="18" charset="0"/>
                <a:cs typeface="Times New Roman" panose="02020603050405020304" pitchFamily="18" charset="0"/>
              </a:rPr>
              <a:t>2</a:t>
            </a:r>
            <a:r>
              <a:rPr lang="en-US" altLang="zh-CN" sz="2800" dirty="0">
                <a:solidFill>
                  <a:srgbClr val="FF0000"/>
                </a:solidFill>
                <a:latin typeface="Times New Roman" panose="02020603050405020304" pitchFamily="18" charset="0"/>
                <a:cs typeface="Times New Roman" panose="02020603050405020304" pitchFamily="18" charset="0"/>
              </a:rPr>
              <a:t>2s</a:t>
            </a:r>
            <a:r>
              <a:rPr lang="en-US" altLang="zh-CN" sz="2800" baseline="30000" dirty="0">
                <a:solidFill>
                  <a:srgbClr val="FF0000"/>
                </a:solidFill>
                <a:latin typeface="Times New Roman" panose="02020603050405020304" pitchFamily="18" charset="0"/>
                <a:cs typeface="Times New Roman" panose="02020603050405020304" pitchFamily="18" charset="0"/>
              </a:rPr>
              <a:t>2</a:t>
            </a:r>
            <a:r>
              <a:rPr lang="en-US" altLang="zh-CN" sz="2800" dirty="0">
                <a:solidFill>
                  <a:srgbClr val="FF0000"/>
                </a:solidFill>
                <a:latin typeface="Times New Roman" panose="02020603050405020304" pitchFamily="18" charset="0"/>
                <a:cs typeface="Times New Roman" panose="02020603050405020304" pitchFamily="18" charset="0"/>
              </a:rPr>
              <a:t>2p</a:t>
            </a:r>
            <a:r>
              <a:rPr lang="en-US" altLang="zh-CN" sz="2800" baseline="30000" dirty="0">
                <a:solidFill>
                  <a:srgbClr val="FF0000"/>
                </a:solidFill>
                <a:latin typeface="Times New Roman" panose="02020603050405020304" pitchFamily="18" charset="0"/>
                <a:cs typeface="Times New Roman" panose="02020603050405020304" pitchFamily="18" charset="0"/>
              </a:rPr>
              <a:t>0</a:t>
            </a:r>
          </a:p>
        </p:txBody>
      </p:sp>
      <p:sp>
        <p:nvSpPr>
          <p:cNvPr id="74758"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杂化轨道理论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790575"/>
            <a:ext cx="5976937" cy="430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6803"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杂化轨道理论</a:t>
            </a:r>
          </a:p>
        </p:txBody>
      </p:sp>
    </p:spTree>
  </p:cSld>
  <p:clrMapOvr>
    <a:masterClrMapping/>
  </p:clrMapOvr>
  <p:transition spd="slow" advTm="0">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3" descr="B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24561">
            <a:off x="6478588" y="2824163"/>
            <a:ext cx="2484437"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1116013" y="1806575"/>
            <a:ext cx="4895850" cy="2933760"/>
            <a:chOff x="1116013" y="1806575"/>
            <a:chExt cx="4895850" cy="2933760"/>
          </a:xfrm>
        </p:grpSpPr>
        <p:pic>
          <p:nvPicPr>
            <p:cNvPr id="18" name="Picture 9" descr="BF3"/>
            <p:cNvPicPr>
              <a:picLocks noChangeAspect="1" noChangeArrowheads="1"/>
            </p:cNvPicPr>
            <p:nvPr/>
          </p:nvPicPr>
          <p:blipFill rotWithShape="1">
            <a:blip r:embed="rId4">
              <a:extLst>
                <a:ext uri="{28A0092B-C50C-407E-A947-70E740481C1C}">
                  <a14:useLocalDpi xmlns:a14="http://schemas.microsoft.com/office/drawing/2010/main" val="0"/>
                </a:ext>
              </a:extLst>
            </a:blip>
            <a:srcRect b="20635"/>
            <a:stretch/>
          </p:blipFill>
          <p:spPr bwMode="auto">
            <a:xfrm>
              <a:off x="1116013" y="1806575"/>
              <a:ext cx="4895850" cy="249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461580" y="4340225"/>
              <a:ext cx="2204715" cy="400110"/>
            </a:xfrm>
            <a:prstGeom prst="rect">
              <a:avLst/>
            </a:prstGeom>
            <a:noFill/>
          </p:spPr>
          <p:txBody>
            <a:bodyPr wrap="square" rtlCol="0">
              <a:spAutoFit/>
            </a:bodyPr>
            <a:lstStyle/>
            <a:p>
              <a:r>
                <a:rPr lang="en-US" altLang="zh-CN" sz="2000" dirty="0" smtClean="0">
                  <a:latin typeface="Times New Roman" panose="02020603050405020304" pitchFamily="18" charset="0"/>
                  <a:ea typeface="+mj-ea"/>
                  <a:cs typeface="Times New Roman" panose="02020603050405020304" pitchFamily="18" charset="0"/>
                </a:rPr>
                <a:t>BF</a:t>
              </a:r>
              <a:r>
                <a:rPr lang="en-US" altLang="zh-CN" sz="2000" baseline="-25000" dirty="0" smtClean="0">
                  <a:latin typeface="Times New Roman" panose="02020603050405020304" pitchFamily="18" charset="0"/>
                  <a:ea typeface="+mj-ea"/>
                  <a:cs typeface="Times New Roman" panose="02020603050405020304" pitchFamily="18" charset="0"/>
                </a:rPr>
                <a:t>3 </a:t>
              </a:r>
              <a:r>
                <a:rPr lang="zh-CN" altLang="en-US" sz="2000" dirty="0" smtClean="0">
                  <a:latin typeface="Times New Roman" panose="02020603050405020304" pitchFamily="18" charset="0"/>
                  <a:ea typeface="+mj-ea"/>
                  <a:cs typeface="Times New Roman" panose="02020603050405020304" pitchFamily="18" charset="0"/>
                </a:rPr>
                <a:t>形成过程</a:t>
              </a:r>
              <a:endParaRPr lang="zh-CN" altLang="en-US" sz="2000" dirty="0">
                <a:latin typeface="Times New Roman" panose="02020603050405020304" pitchFamily="18" charset="0"/>
                <a:ea typeface="+mj-ea"/>
                <a:cs typeface="Times New Roman" panose="02020603050405020304" pitchFamily="18" charset="0"/>
              </a:endParaRPr>
            </a:p>
          </p:txBody>
        </p:sp>
      </p:grpSp>
      <p:sp>
        <p:nvSpPr>
          <p:cNvPr id="31" name="Oval 14"/>
          <p:cNvSpPr>
            <a:spLocks noChangeArrowheads="1"/>
          </p:cNvSpPr>
          <p:nvPr/>
        </p:nvSpPr>
        <p:spPr bwMode="auto">
          <a:xfrm>
            <a:off x="7472363" y="2636838"/>
            <a:ext cx="287337" cy="1008062"/>
          </a:xfrm>
          <a:prstGeom prst="ellipse">
            <a:avLst/>
          </a:prstGeom>
          <a:gradFill rotWithShape="1">
            <a:gsLst>
              <a:gs pos="0">
                <a:srgbClr val="FF99FF"/>
              </a:gs>
              <a:gs pos="100000">
                <a:srgbClr val="764776"/>
              </a:gs>
            </a:gsLst>
            <a:lin ang="5400000" scaled="1"/>
          </a:gradFill>
          <a:ln w="9525">
            <a:solidFill>
              <a:schemeClr val="tx1"/>
            </a:solidFill>
            <a:miter lim="800000"/>
            <a:headEnd/>
            <a:tailEnd/>
          </a:ln>
        </p:spPr>
        <p:txBody>
          <a:bodyPr wrap="none" anchor="ctr"/>
          <a:lstStyle/>
          <a:p>
            <a:endParaRPr lang="zh-CN" altLang="en-US"/>
          </a:p>
        </p:txBody>
      </p:sp>
      <p:sp>
        <p:nvSpPr>
          <p:cNvPr id="32" name="Oval 15"/>
          <p:cNvSpPr>
            <a:spLocks noChangeArrowheads="1"/>
          </p:cNvSpPr>
          <p:nvPr/>
        </p:nvSpPr>
        <p:spPr bwMode="auto">
          <a:xfrm>
            <a:off x="7415213" y="3860800"/>
            <a:ext cx="287337" cy="1008063"/>
          </a:xfrm>
          <a:prstGeom prst="ellipse">
            <a:avLst/>
          </a:prstGeom>
          <a:gradFill rotWithShape="1">
            <a:gsLst>
              <a:gs pos="0">
                <a:srgbClr val="FF99FF"/>
              </a:gs>
              <a:gs pos="100000">
                <a:srgbClr val="764776"/>
              </a:gs>
            </a:gsLst>
            <a:lin ang="5400000" scaled="1"/>
          </a:gradFill>
          <a:ln w="9525">
            <a:solidFill>
              <a:schemeClr val="tx1"/>
            </a:solidFill>
            <a:miter lim="800000"/>
            <a:headEnd/>
            <a:tailEnd/>
          </a:ln>
        </p:spPr>
        <p:txBody>
          <a:bodyPr wrap="none" anchor="ctr"/>
          <a:lstStyle/>
          <a:p>
            <a:endParaRPr lang="zh-CN" altLang="en-US"/>
          </a:p>
        </p:txBody>
      </p:sp>
      <p:sp>
        <p:nvSpPr>
          <p:cNvPr id="12" name="文本框 11"/>
          <p:cNvSpPr txBox="1"/>
          <p:nvPr/>
        </p:nvSpPr>
        <p:spPr>
          <a:xfrm>
            <a:off x="1189038" y="739775"/>
            <a:ext cx="5797550"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常见的</a:t>
            </a:r>
            <a:r>
              <a:rPr lang="zh-CN" altLang="en-US" sz="2400" dirty="0" smtClean="0">
                <a:solidFill>
                  <a:srgbClr val="FF0000"/>
                </a:solidFill>
                <a:latin typeface="Times New Roman" panose="02020603050405020304" pitchFamily="18" charset="0"/>
                <a:ea typeface="+mn-ea"/>
                <a:cs typeface="Times New Roman" panose="02020603050405020304" pitchFamily="18" charset="0"/>
              </a:rPr>
              <a:t>杂化轨道类型及</a:t>
            </a:r>
            <a:r>
              <a:rPr lang="zh-CN" altLang="en-US" sz="2400" dirty="0">
                <a:solidFill>
                  <a:srgbClr val="FF0000"/>
                </a:solidFill>
                <a:latin typeface="Times New Roman" panose="02020603050405020304" pitchFamily="18" charset="0"/>
                <a:ea typeface="+mn-ea"/>
                <a:cs typeface="Times New Roman" panose="02020603050405020304" pitchFamily="18" charset="0"/>
              </a:rPr>
              <a:t>空间构型 </a:t>
            </a:r>
          </a:p>
        </p:txBody>
      </p:sp>
      <p:sp>
        <p:nvSpPr>
          <p:cNvPr id="6" name="Rectangle 2"/>
          <p:cNvSpPr txBox="1">
            <a:spLocks noChangeArrowheads="1"/>
          </p:cNvSpPr>
          <p:nvPr/>
        </p:nvSpPr>
        <p:spPr>
          <a:xfrm>
            <a:off x="898525" y="1014413"/>
            <a:ext cx="1549400" cy="620712"/>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buFont typeface="Wingdings" panose="05000000000000000000" pitchFamily="2" charset="2"/>
              <a:buNone/>
              <a:defRPr/>
            </a:pPr>
            <a:r>
              <a:rPr lang="zh-CN" altLang="en-US" sz="2400" kern="0" dirty="0" smtClean="0">
                <a:solidFill>
                  <a:srgbClr val="0000CC"/>
                </a:solidFill>
                <a:latin typeface="Times New Roman" panose="02020603050405020304" pitchFamily="18" charset="0"/>
                <a:cs typeface="Times New Roman" panose="02020603050405020304" pitchFamily="18" charset="0"/>
              </a:rPr>
              <a:t>  </a:t>
            </a:r>
            <a:r>
              <a:rPr lang="zh-CN" altLang="en-US" sz="2400" dirty="0">
                <a:solidFill>
                  <a:srgbClr val="0000CC"/>
                </a:solidFill>
              </a:rPr>
              <a:t> </a:t>
            </a:r>
            <a:r>
              <a:rPr lang="en-US" altLang="zh-CN" sz="2800" dirty="0">
                <a:solidFill>
                  <a:srgbClr val="0000CC"/>
                </a:solidFill>
                <a:latin typeface="Times New Roman" pitchFamily="18" charset="0"/>
              </a:rPr>
              <a:t>BF</a:t>
            </a:r>
            <a:r>
              <a:rPr lang="en-US" altLang="zh-CN" sz="2800" baseline="-25000" dirty="0">
                <a:solidFill>
                  <a:srgbClr val="0000CC"/>
                </a:solidFill>
                <a:latin typeface="Times New Roman" pitchFamily="18" charset="0"/>
              </a:rPr>
              <a:t>3</a:t>
            </a:r>
            <a:endParaRPr lang="en-US" altLang="zh-CN" sz="2800" kern="0" dirty="0" smtClean="0">
              <a:solidFill>
                <a:srgbClr val="0000CC"/>
              </a:solidFill>
              <a:latin typeface="Times New Roman" panose="02020603050405020304" pitchFamily="18" charset="0"/>
              <a:cs typeface="Times New Roman" panose="02020603050405020304" pitchFamily="18" charset="0"/>
            </a:endParaRPr>
          </a:p>
        </p:txBody>
      </p:sp>
      <p:sp>
        <p:nvSpPr>
          <p:cNvPr id="8" name="Rectangle 7"/>
          <p:cNvSpPr>
            <a:spLocks noChangeArrowheads="1"/>
          </p:cNvSpPr>
          <p:nvPr/>
        </p:nvSpPr>
        <p:spPr bwMode="auto">
          <a:xfrm>
            <a:off x="2695575" y="1163638"/>
            <a:ext cx="1636713" cy="471487"/>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marL="342900" indent="-342900" algn="just">
              <a:spcBef>
                <a:spcPct val="20000"/>
              </a:spcBef>
              <a:buClr>
                <a:schemeClr val="bg2"/>
              </a:buClr>
              <a:buSzPct val="75000"/>
              <a:buFont typeface="Wingdings" pitchFamily="2" charset="2"/>
              <a:buNone/>
              <a:defRPr/>
            </a:pPr>
            <a:r>
              <a:rPr lang="en-US" altLang="zh-CN" sz="2800" dirty="0">
                <a:latin typeface="Times New Roman" panose="02020603050405020304" pitchFamily="18" charset="0"/>
                <a:cs typeface="Times New Roman" panose="02020603050405020304" pitchFamily="18" charset="0"/>
              </a:rPr>
              <a:t>1s</a:t>
            </a:r>
            <a:r>
              <a:rPr lang="en-US" altLang="zh-CN" sz="2800" baseline="30000" dirty="0">
                <a:latin typeface="Times New Roman" panose="02020603050405020304" pitchFamily="18" charset="0"/>
                <a:cs typeface="Times New Roman" panose="02020603050405020304" pitchFamily="18" charset="0"/>
              </a:rPr>
              <a:t>2</a:t>
            </a:r>
            <a:r>
              <a:rPr lang="en-US" altLang="zh-CN" sz="2800" dirty="0">
                <a:solidFill>
                  <a:srgbClr val="FF0000"/>
                </a:solidFill>
                <a:latin typeface="Times New Roman" panose="02020603050405020304" pitchFamily="18" charset="0"/>
                <a:cs typeface="Times New Roman" panose="02020603050405020304" pitchFamily="18" charset="0"/>
              </a:rPr>
              <a:t>2s</a:t>
            </a:r>
            <a:r>
              <a:rPr lang="en-US" altLang="zh-CN" sz="2800" baseline="30000" dirty="0">
                <a:solidFill>
                  <a:srgbClr val="FF0000"/>
                </a:solidFill>
                <a:latin typeface="Times New Roman" panose="02020603050405020304" pitchFamily="18" charset="0"/>
                <a:cs typeface="Times New Roman" panose="02020603050405020304" pitchFamily="18" charset="0"/>
              </a:rPr>
              <a:t>2</a:t>
            </a:r>
            <a:r>
              <a:rPr lang="en-US" altLang="zh-CN" sz="2800" dirty="0">
                <a:solidFill>
                  <a:srgbClr val="FF0000"/>
                </a:solidFill>
                <a:latin typeface="Times New Roman" panose="02020603050405020304" pitchFamily="18" charset="0"/>
                <a:cs typeface="Times New Roman" panose="02020603050405020304" pitchFamily="18" charset="0"/>
              </a:rPr>
              <a:t>2p</a:t>
            </a:r>
            <a:r>
              <a:rPr lang="en-US" altLang="zh-CN" sz="2800" baseline="30000" dirty="0">
                <a:solidFill>
                  <a:srgbClr val="FF0000"/>
                </a:solidFill>
                <a:latin typeface="Times New Roman" panose="02020603050405020304" pitchFamily="18" charset="0"/>
                <a:cs typeface="Times New Roman" panose="02020603050405020304" pitchFamily="18" charset="0"/>
              </a:rPr>
              <a:t>1</a:t>
            </a:r>
          </a:p>
        </p:txBody>
      </p:sp>
      <p:sp>
        <p:nvSpPr>
          <p:cNvPr id="19" name="Text Box 12"/>
          <p:cNvSpPr txBox="1">
            <a:spLocks noChangeArrowheads="1"/>
          </p:cNvSpPr>
          <p:nvPr/>
        </p:nvSpPr>
        <p:spPr bwMode="auto">
          <a:xfrm>
            <a:off x="1625600" y="3940175"/>
            <a:ext cx="792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sp</a:t>
            </a:r>
            <a:r>
              <a:rPr lang="en-US" altLang="zh-CN" sz="2000" baseline="30000">
                <a:latin typeface="Times New Roman" panose="02020603050405020304" pitchFamily="18" charset="0"/>
                <a:cs typeface="Times New Roman" panose="02020603050405020304" pitchFamily="18" charset="0"/>
              </a:rPr>
              <a:t>2</a:t>
            </a:r>
          </a:p>
        </p:txBody>
      </p:sp>
      <p:sp>
        <p:nvSpPr>
          <p:cNvPr id="20" name="Text Box 11"/>
          <p:cNvSpPr txBox="1">
            <a:spLocks noChangeArrowheads="1"/>
          </p:cNvSpPr>
          <p:nvPr/>
        </p:nvSpPr>
        <p:spPr bwMode="auto">
          <a:xfrm>
            <a:off x="2095500" y="2389188"/>
            <a:ext cx="631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2p</a:t>
            </a:r>
          </a:p>
        </p:txBody>
      </p:sp>
      <p:sp>
        <p:nvSpPr>
          <p:cNvPr id="21" name="Text Box 10"/>
          <p:cNvSpPr txBox="1">
            <a:spLocks noChangeArrowheads="1"/>
          </p:cNvSpPr>
          <p:nvPr/>
        </p:nvSpPr>
        <p:spPr bwMode="auto">
          <a:xfrm>
            <a:off x="1116013" y="2571750"/>
            <a:ext cx="719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2s</a:t>
            </a:r>
          </a:p>
        </p:txBody>
      </p:sp>
      <p:sp>
        <p:nvSpPr>
          <p:cNvPr id="23" name="Oval 4"/>
          <p:cNvSpPr>
            <a:spLocks noChangeArrowheads="1"/>
          </p:cNvSpPr>
          <p:nvPr/>
        </p:nvSpPr>
        <p:spPr bwMode="auto">
          <a:xfrm rot="2438110">
            <a:off x="6588125" y="1174750"/>
            <a:ext cx="1008063" cy="576263"/>
          </a:xfrm>
          <a:prstGeom prst="ellipse">
            <a:avLst/>
          </a:prstGeom>
          <a:gradFill rotWithShape="1">
            <a:gsLst>
              <a:gs pos="0">
                <a:srgbClr val="2F765E"/>
              </a:gs>
              <a:gs pos="50000">
                <a:srgbClr val="66FFCC"/>
              </a:gs>
              <a:gs pos="100000">
                <a:srgbClr val="2F76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4" name="Oval 5"/>
          <p:cNvSpPr>
            <a:spLocks noChangeArrowheads="1"/>
          </p:cNvSpPr>
          <p:nvPr/>
        </p:nvSpPr>
        <p:spPr bwMode="auto">
          <a:xfrm rot="-2225164">
            <a:off x="7396163" y="1174750"/>
            <a:ext cx="1008062" cy="576263"/>
          </a:xfrm>
          <a:prstGeom prst="ellipse">
            <a:avLst/>
          </a:prstGeom>
          <a:gradFill rotWithShape="1">
            <a:gsLst>
              <a:gs pos="0">
                <a:srgbClr val="2F765E"/>
              </a:gs>
              <a:gs pos="50000">
                <a:srgbClr val="66FFCC"/>
              </a:gs>
              <a:gs pos="100000">
                <a:srgbClr val="2F76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6" name="Oval 7"/>
          <p:cNvSpPr>
            <a:spLocks noChangeArrowheads="1"/>
          </p:cNvSpPr>
          <p:nvPr/>
        </p:nvSpPr>
        <p:spPr bwMode="auto">
          <a:xfrm>
            <a:off x="7366000" y="1606550"/>
            <a:ext cx="215900" cy="215900"/>
          </a:xfrm>
          <a:prstGeom prst="ellipse">
            <a:avLst/>
          </a:prstGeom>
          <a:gradFill rotWithShape="1">
            <a:gsLst>
              <a:gs pos="0">
                <a:schemeClr val="accent1"/>
              </a:gs>
              <a:gs pos="50000">
                <a:schemeClr val="accent1">
                  <a:gamma/>
                  <a:shade val="46275"/>
                  <a:invGamma/>
                </a:schemeClr>
              </a:gs>
              <a:gs pos="100000">
                <a:schemeClr val="accent1"/>
              </a:gs>
            </a:gsLst>
            <a:lin ang="5400000" scaled="1"/>
          </a:gradFill>
          <a:ln w="9525">
            <a:noFill/>
            <a:miter lim="800000"/>
            <a:headEnd/>
            <a:tailEnd/>
          </a:ln>
          <a:effectLst/>
        </p:spPr>
        <p:txBody>
          <a:bodyPr wrap="none" anchor="ctr"/>
          <a:lstStyle/>
          <a:p>
            <a:pPr>
              <a:defRPr/>
            </a:pPr>
            <a:endParaRPr lang="zh-CN" altLang="en-US"/>
          </a:p>
        </p:txBody>
      </p:sp>
      <p:sp>
        <p:nvSpPr>
          <p:cNvPr id="7886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杂化轨道理论</a:t>
            </a:r>
          </a:p>
        </p:txBody>
      </p:sp>
      <p:pic>
        <p:nvPicPr>
          <p:cNvPr id="22" name="Picture 13" descr="16"/>
          <p:cNvPicPr>
            <a:picLocks noChangeAspect="1" noChangeArrowheads="1"/>
          </p:cNvPicPr>
          <p:nvPr/>
        </p:nvPicPr>
        <p:blipFill>
          <a:blip r:embed="rId5">
            <a:extLst>
              <a:ext uri="{28A0092B-C50C-407E-A947-70E740481C1C}">
                <a14:useLocalDpi xmlns:a14="http://schemas.microsoft.com/office/drawing/2010/main" val="0"/>
              </a:ext>
            </a:extLst>
          </a:blip>
          <a:srcRect b="8043"/>
          <a:stretch>
            <a:fillRect/>
          </a:stretch>
        </p:blipFill>
        <p:spPr bwMode="auto">
          <a:xfrm>
            <a:off x="649733" y="1125595"/>
            <a:ext cx="6049963" cy="369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Oval 6"/>
          <p:cNvSpPr>
            <a:spLocks noChangeArrowheads="1"/>
          </p:cNvSpPr>
          <p:nvPr/>
        </p:nvSpPr>
        <p:spPr bwMode="auto">
          <a:xfrm rot="5400000">
            <a:off x="7019926" y="1893887"/>
            <a:ext cx="1008062" cy="576263"/>
          </a:xfrm>
          <a:prstGeom prst="ellipse">
            <a:avLst/>
          </a:prstGeom>
          <a:gradFill rotWithShape="1">
            <a:gsLst>
              <a:gs pos="0">
                <a:srgbClr val="2F765E"/>
              </a:gs>
              <a:gs pos="50000">
                <a:srgbClr val="66FFCC"/>
              </a:gs>
              <a:gs pos="100000">
                <a:srgbClr val="2F76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pic>
        <p:nvPicPr>
          <p:cNvPr id="3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38" y="739775"/>
            <a:ext cx="8501062" cy="43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0-#ppt_w/2"/>
                                          </p:val>
                                        </p:tav>
                                        <p:tav tm="100000">
                                          <p:val>
                                            <p:strVal val="#ppt_x"/>
                                          </p:val>
                                        </p:tav>
                                      </p:tavLst>
                                    </p:anim>
                                    <p:anim calcmode="lin" valueType="num">
                                      <p:cBhvr additive="base">
                                        <p:cTn id="4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1000"/>
                                        <p:tgtEl>
                                          <p:spTgt spid="33"/>
                                        </p:tgtEl>
                                      </p:cBhvr>
                                    </p:animEffect>
                                    <p:anim calcmode="lin" valueType="num">
                                      <p:cBhvr>
                                        <p:cTn id="55" dur="1000" fill="hold"/>
                                        <p:tgtEl>
                                          <p:spTgt spid="33"/>
                                        </p:tgtEl>
                                        <p:attrNameLst>
                                          <p:attrName>ppt_x</p:attrName>
                                        </p:attrNameLst>
                                      </p:cBhvr>
                                      <p:tavLst>
                                        <p:tav tm="0">
                                          <p:val>
                                            <p:strVal val="#ppt_x"/>
                                          </p:val>
                                        </p:tav>
                                        <p:tav tm="100000">
                                          <p:val>
                                            <p:strVal val="#ppt_x"/>
                                          </p:val>
                                        </p:tav>
                                      </p:tavLst>
                                    </p:anim>
                                    <p:anim calcmode="lin" valueType="num">
                                      <p:cBhvr>
                                        <p:cTn id="5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6" grpId="0" build="p"/>
      <p:bldP spid="8" grpId="0" animBg="1"/>
      <p:bldP spid="19" grpId="0"/>
      <p:bldP spid="20" grpId="0"/>
      <p:bldP spid="21" grpId="0"/>
      <p:bldP spid="23" grpId="0" animBg="1"/>
      <p:bldP spid="24" grpId="0" animBg="1"/>
      <p:bldP spid="26"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3" descr="CH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2486025"/>
            <a:ext cx="23764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1106488" y="779463"/>
            <a:ext cx="5797550"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常见的</a:t>
            </a:r>
            <a:r>
              <a:rPr lang="zh-CN" altLang="en-US" sz="2400" dirty="0" smtClean="0">
                <a:solidFill>
                  <a:srgbClr val="FF0000"/>
                </a:solidFill>
                <a:latin typeface="Times New Roman" panose="02020603050405020304" pitchFamily="18" charset="0"/>
                <a:ea typeface="+mn-ea"/>
                <a:cs typeface="Times New Roman" panose="02020603050405020304" pitchFamily="18" charset="0"/>
              </a:rPr>
              <a:t>杂化轨道类型及</a:t>
            </a:r>
            <a:r>
              <a:rPr lang="zh-CN" altLang="en-US" sz="2400" dirty="0">
                <a:solidFill>
                  <a:srgbClr val="FF0000"/>
                </a:solidFill>
                <a:latin typeface="Times New Roman" panose="02020603050405020304" pitchFamily="18" charset="0"/>
                <a:ea typeface="+mn-ea"/>
                <a:cs typeface="Times New Roman" panose="02020603050405020304" pitchFamily="18" charset="0"/>
              </a:rPr>
              <a:t>空间构型 </a:t>
            </a:r>
          </a:p>
        </p:txBody>
      </p:sp>
      <p:sp>
        <p:nvSpPr>
          <p:cNvPr id="22" name="Rectangle 2"/>
          <p:cNvSpPr txBox="1">
            <a:spLocks noChangeArrowheads="1"/>
          </p:cNvSpPr>
          <p:nvPr/>
        </p:nvSpPr>
        <p:spPr>
          <a:xfrm>
            <a:off x="933450" y="1090613"/>
            <a:ext cx="1800225" cy="76517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eaLnBrk="1" hangingPunct="1">
              <a:buFont typeface="Wingdings" panose="05000000000000000000" pitchFamily="2" charset="2"/>
              <a:buNone/>
              <a:defRPr/>
            </a:pPr>
            <a:r>
              <a:rPr lang="en-US" altLang="zh-CN" sz="2800" kern="0"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400" kern="0"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CH</a:t>
            </a:r>
            <a:r>
              <a:rPr lang="en-US" altLang="zh-CN" sz="2400" kern="0" baseline="-25000"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a:t>
            </a:r>
            <a:endParaRPr lang="en-US" altLang="zh-CN" sz="2400" kern="0"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35" name="Rectangle 7"/>
          <p:cNvSpPr>
            <a:spLocks noChangeArrowheads="1"/>
          </p:cNvSpPr>
          <p:nvPr/>
        </p:nvSpPr>
        <p:spPr bwMode="auto">
          <a:xfrm>
            <a:off x="2971800" y="1255713"/>
            <a:ext cx="1365250" cy="484187"/>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marL="342900" indent="-342900" algn="just">
              <a:spcBef>
                <a:spcPct val="20000"/>
              </a:spcBef>
              <a:buClr>
                <a:schemeClr val="bg2"/>
              </a:buClr>
              <a:buSzPct val="75000"/>
              <a:buFont typeface="Wingdings" pitchFamily="2" charset="2"/>
              <a:buNone/>
              <a:defRPr/>
            </a:pPr>
            <a:r>
              <a:rPr lang="en-US" altLang="zh-CN" sz="2400" dirty="0">
                <a:latin typeface="Times New Roman" panose="02020603050405020304" pitchFamily="18" charset="0"/>
                <a:cs typeface="Times New Roman" panose="02020603050405020304" pitchFamily="18" charset="0"/>
              </a:rPr>
              <a:t>1s</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solidFill>
                  <a:srgbClr val="FF0000"/>
                </a:solidFill>
                <a:latin typeface="Times New Roman" panose="02020603050405020304" pitchFamily="18" charset="0"/>
                <a:cs typeface="Times New Roman" panose="02020603050405020304" pitchFamily="18" charset="0"/>
              </a:rPr>
              <a:t>2s</a:t>
            </a:r>
            <a:r>
              <a:rPr lang="en-US" altLang="zh-CN" sz="2400" baseline="30000" dirty="0">
                <a:solidFill>
                  <a:srgbClr val="FF0000"/>
                </a:solidFill>
                <a:latin typeface="Times New Roman" panose="02020603050405020304" pitchFamily="18" charset="0"/>
                <a:cs typeface="Times New Roman" panose="02020603050405020304" pitchFamily="18" charset="0"/>
              </a:rPr>
              <a:t>2</a:t>
            </a:r>
            <a:r>
              <a:rPr lang="en-US" altLang="zh-CN" sz="2400" dirty="0">
                <a:solidFill>
                  <a:srgbClr val="FF0000"/>
                </a:solidFill>
                <a:latin typeface="Times New Roman" panose="02020603050405020304" pitchFamily="18" charset="0"/>
                <a:cs typeface="Times New Roman" panose="02020603050405020304" pitchFamily="18" charset="0"/>
              </a:rPr>
              <a:t>2p</a:t>
            </a:r>
            <a:r>
              <a:rPr lang="en-US" altLang="zh-CN" sz="2400" baseline="30000" dirty="0">
                <a:solidFill>
                  <a:srgbClr val="FF0000"/>
                </a:solidFill>
                <a:latin typeface="Times New Roman" panose="02020603050405020304" pitchFamily="18" charset="0"/>
                <a:cs typeface="Times New Roman" panose="02020603050405020304" pitchFamily="18" charset="0"/>
              </a:rPr>
              <a:t>2</a:t>
            </a:r>
          </a:p>
        </p:txBody>
      </p:sp>
      <p:sp>
        <p:nvSpPr>
          <p:cNvPr id="80902"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杂化轨道理论</a:t>
            </a:r>
          </a:p>
        </p:txBody>
      </p:sp>
      <p:pic>
        <p:nvPicPr>
          <p:cNvPr id="18" name="Picture 4" descr="CH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1831975"/>
            <a:ext cx="4752975"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971550" y="2552700"/>
            <a:ext cx="576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2s</a:t>
            </a:r>
          </a:p>
        </p:txBody>
      </p:sp>
      <p:sp>
        <p:nvSpPr>
          <p:cNvPr id="20" name="Text Box 6"/>
          <p:cNvSpPr txBox="1">
            <a:spLocks noChangeArrowheads="1"/>
          </p:cNvSpPr>
          <p:nvPr/>
        </p:nvSpPr>
        <p:spPr bwMode="auto">
          <a:xfrm>
            <a:off x="1881188" y="2398713"/>
            <a:ext cx="576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2p</a:t>
            </a:r>
          </a:p>
        </p:txBody>
      </p:sp>
      <p:sp>
        <p:nvSpPr>
          <p:cNvPr id="21" name="Text Box 7"/>
          <p:cNvSpPr txBox="1">
            <a:spLocks noChangeArrowheads="1"/>
          </p:cNvSpPr>
          <p:nvPr/>
        </p:nvSpPr>
        <p:spPr bwMode="auto">
          <a:xfrm>
            <a:off x="1619250" y="4024313"/>
            <a:ext cx="720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sp</a:t>
            </a:r>
            <a:r>
              <a:rPr lang="en-US" altLang="zh-CN" sz="2000" baseline="30000">
                <a:latin typeface="Times New Roman" panose="02020603050405020304" pitchFamily="18" charset="0"/>
                <a:cs typeface="Times New Roman" panose="02020603050405020304" pitchFamily="18" charset="0"/>
              </a:rPr>
              <a:t>3</a:t>
            </a:r>
          </a:p>
        </p:txBody>
      </p:sp>
      <p:grpSp>
        <p:nvGrpSpPr>
          <p:cNvPr id="34" name="Group 39"/>
          <p:cNvGrpSpPr>
            <a:grpSpLocks/>
          </p:cNvGrpSpPr>
          <p:nvPr/>
        </p:nvGrpSpPr>
        <p:grpSpPr bwMode="auto">
          <a:xfrm>
            <a:off x="6561138" y="915988"/>
            <a:ext cx="1800225" cy="1728787"/>
            <a:chOff x="4331" y="255"/>
            <a:chExt cx="1134" cy="1089"/>
          </a:xfrm>
        </p:grpSpPr>
        <p:sp>
          <p:nvSpPr>
            <p:cNvPr id="80909" name="Oval 9"/>
            <p:cNvSpPr>
              <a:spLocks noChangeArrowheads="1"/>
            </p:cNvSpPr>
            <p:nvPr/>
          </p:nvSpPr>
          <p:spPr bwMode="auto">
            <a:xfrm>
              <a:off x="4785" y="255"/>
              <a:ext cx="227" cy="590"/>
            </a:xfrm>
            <a:prstGeom prst="ellipse">
              <a:avLst/>
            </a:prstGeom>
            <a:gradFill rotWithShape="1">
              <a:gsLst>
                <a:gs pos="0">
                  <a:srgbClr val="79DCF3"/>
                </a:gs>
                <a:gs pos="100000">
                  <a:srgbClr val="38667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Verdana" panose="020B0604030504040204" pitchFamily="34" charset="0"/>
              </a:endParaRPr>
            </a:p>
          </p:txBody>
        </p:sp>
        <p:sp>
          <p:nvSpPr>
            <p:cNvPr id="80910" name="Oval 10"/>
            <p:cNvSpPr>
              <a:spLocks noChangeArrowheads="1"/>
            </p:cNvSpPr>
            <p:nvPr/>
          </p:nvSpPr>
          <p:spPr bwMode="auto">
            <a:xfrm rot="3989474">
              <a:off x="4512" y="573"/>
              <a:ext cx="227" cy="590"/>
            </a:xfrm>
            <a:prstGeom prst="ellipse">
              <a:avLst/>
            </a:prstGeom>
            <a:gradFill rotWithShape="1">
              <a:gsLst>
                <a:gs pos="0">
                  <a:srgbClr val="79DCF3"/>
                </a:gs>
                <a:gs pos="100000">
                  <a:srgbClr val="38667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p>
              <a:endParaRPr lang="zh-CN" altLang="en-US">
                <a:latin typeface="Verdana" panose="020B0604030504040204" pitchFamily="34" charset="0"/>
              </a:endParaRPr>
            </a:p>
          </p:txBody>
        </p:sp>
        <p:sp>
          <p:nvSpPr>
            <p:cNvPr id="80911" name="Oval 11"/>
            <p:cNvSpPr>
              <a:spLocks noChangeArrowheads="1"/>
            </p:cNvSpPr>
            <p:nvPr/>
          </p:nvSpPr>
          <p:spPr bwMode="auto">
            <a:xfrm rot="1432287">
              <a:off x="4694" y="754"/>
              <a:ext cx="227" cy="590"/>
            </a:xfrm>
            <a:prstGeom prst="ellipse">
              <a:avLst/>
            </a:prstGeom>
            <a:gradFill rotWithShape="1">
              <a:gsLst>
                <a:gs pos="0">
                  <a:srgbClr val="79DCF3"/>
                </a:gs>
                <a:gs pos="100000">
                  <a:srgbClr val="38667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Verdana" panose="020B0604030504040204" pitchFamily="34" charset="0"/>
              </a:endParaRPr>
            </a:p>
          </p:txBody>
        </p:sp>
        <p:sp>
          <p:nvSpPr>
            <p:cNvPr id="80912" name="Oval 12"/>
            <p:cNvSpPr>
              <a:spLocks noChangeArrowheads="1"/>
            </p:cNvSpPr>
            <p:nvPr/>
          </p:nvSpPr>
          <p:spPr bwMode="auto">
            <a:xfrm rot="-2951272">
              <a:off x="5056" y="664"/>
              <a:ext cx="227" cy="590"/>
            </a:xfrm>
            <a:prstGeom prst="ellipse">
              <a:avLst/>
            </a:prstGeom>
            <a:gradFill rotWithShape="1">
              <a:gsLst>
                <a:gs pos="0">
                  <a:srgbClr val="79DCF3"/>
                </a:gs>
                <a:gs pos="100000">
                  <a:srgbClr val="38667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endParaRPr lang="zh-CN" altLang="en-US">
                <a:latin typeface="Verdana" panose="020B0604030504040204" pitchFamily="34" charset="0"/>
              </a:endParaRPr>
            </a:p>
          </p:txBody>
        </p:sp>
        <p:sp>
          <p:nvSpPr>
            <p:cNvPr id="42" name="Oval 13"/>
            <p:cNvSpPr>
              <a:spLocks noChangeArrowheads="1"/>
            </p:cNvSpPr>
            <p:nvPr/>
          </p:nvSpPr>
          <p:spPr bwMode="auto">
            <a:xfrm>
              <a:off x="4830" y="709"/>
              <a:ext cx="136" cy="136"/>
            </a:xfrm>
            <a:prstGeom prst="ellipse">
              <a:avLst/>
            </a:prstGeom>
            <a:gradFill rotWithShape="1">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zh-CN" altLang="en-US">
                <a:latin typeface="Verdana" pitchFamily="34" charset="0"/>
                <a:ea typeface="宋体" pitchFamily="2" charset="-122"/>
              </a:endParaRPr>
            </a:p>
          </p:txBody>
        </p:sp>
      </p:grpSp>
      <p:pic>
        <p:nvPicPr>
          <p:cNvPr id="44" name="Picture 2"/>
          <p:cNvPicPr>
            <a:picLocks noChangeAspect="1" noChangeArrowheads="1"/>
          </p:cNvPicPr>
          <p:nvPr/>
        </p:nvPicPr>
        <p:blipFill>
          <a:blip r:embed="rId5">
            <a:extLst>
              <a:ext uri="{28A0092B-C50C-407E-A947-70E740481C1C}">
                <a14:useLocalDpi xmlns:a14="http://schemas.microsoft.com/office/drawing/2010/main" val="0"/>
              </a:ext>
            </a:extLst>
          </a:blip>
          <a:srcRect r="2756"/>
          <a:stretch>
            <a:fillRect/>
          </a:stretch>
        </p:blipFill>
        <p:spPr bwMode="auto">
          <a:xfrm>
            <a:off x="287338" y="1241425"/>
            <a:ext cx="8856662" cy="376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dissolve">
                                      <p:cBhvr>
                                        <p:cTn id="7" dur="500"/>
                                        <p:tgtEl>
                                          <p:spTgt spid="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0-#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slide(fromBottom)">
                                      <p:cBhvr>
                                        <p:cTn id="34" dur="500"/>
                                        <p:tgtEl>
                                          <p:spTgt spid="3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0-#ppt_w/2"/>
                                          </p:val>
                                        </p:tav>
                                        <p:tav tm="100000">
                                          <p:val>
                                            <p:strVal val="#ppt_x"/>
                                          </p:val>
                                        </p:tav>
                                      </p:tavLst>
                                    </p:anim>
                                    <p:anim calcmode="lin" valueType="num">
                                      <p:cBhvr additive="base">
                                        <p:cTn id="4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2"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1000"/>
                                        <p:tgtEl>
                                          <p:spTgt spid="44"/>
                                        </p:tgtEl>
                                      </p:cBhvr>
                                    </p:animEffect>
                                    <p:anim calcmode="lin" valueType="num">
                                      <p:cBhvr>
                                        <p:cTn id="46" dur="1000" fill="hold"/>
                                        <p:tgtEl>
                                          <p:spTgt spid="44"/>
                                        </p:tgtEl>
                                        <p:attrNameLst>
                                          <p:attrName>ppt_x</p:attrName>
                                        </p:attrNameLst>
                                      </p:cBhvr>
                                      <p:tavLst>
                                        <p:tav tm="0">
                                          <p:val>
                                            <p:strVal val="#ppt_x"/>
                                          </p:val>
                                        </p:tav>
                                        <p:tav tm="100000">
                                          <p:val>
                                            <p:strVal val="#ppt_x"/>
                                          </p:val>
                                        </p:tav>
                                      </p:tavLst>
                                    </p:anim>
                                    <p:anim calcmode="lin" valueType="num">
                                      <p:cBhvr>
                                        <p:cTn id="47"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35" grpId="0" animBg="1"/>
      <p:bldP spid="19" grpId="0"/>
      <p:bldP spid="20"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2"/>
          <p:cNvSpPr txBox="1">
            <a:spLocks noChangeArrowheads="1"/>
          </p:cNvSpPr>
          <p:nvPr/>
        </p:nvSpPr>
        <p:spPr>
          <a:xfrm>
            <a:off x="5729288" y="625475"/>
            <a:ext cx="1800225" cy="76517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eaLnBrk="1" hangingPunct="1">
              <a:buFont typeface="Wingdings" panose="05000000000000000000" pitchFamily="2" charset="2"/>
              <a:buNone/>
              <a:defRPr/>
            </a:pPr>
            <a:r>
              <a:rPr lang="en-US" altLang="zh-CN" sz="2800" kern="0" dirty="0" smtClean="0">
                <a:solidFill>
                  <a:srgbClr val="0000CC"/>
                </a:solidFill>
                <a:effectLst>
                  <a:outerShdw blurRad="38100" dist="38100" dir="2700000" algn="tl">
                    <a:srgbClr val="C0C0C0"/>
                  </a:outerShdw>
                </a:effectLst>
              </a:rPr>
              <a:t>    </a:t>
            </a:r>
            <a:r>
              <a:rPr lang="en-US" altLang="zh-CN" sz="2800" kern="0" dirty="0" smtClean="0">
                <a:solidFill>
                  <a:srgbClr val="0000CC"/>
                </a:solidFill>
                <a:effectLst>
                  <a:outerShdw blurRad="38100" dist="38100" dir="2700000" algn="tl">
                    <a:srgbClr val="C0C0C0"/>
                  </a:outerShdw>
                </a:effectLst>
                <a:latin typeface="Times New Roman" pitchFamily="18" charset="0"/>
              </a:rPr>
              <a:t>CH</a:t>
            </a:r>
            <a:r>
              <a:rPr lang="en-US" altLang="zh-CN" sz="2800" kern="0" baseline="-25000" dirty="0" smtClean="0">
                <a:solidFill>
                  <a:srgbClr val="0000CC"/>
                </a:solidFill>
                <a:effectLst>
                  <a:outerShdw blurRad="38100" dist="38100" dir="2700000" algn="tl">
                    <a:srgbClr val="C0C0C0"/>
                  </a:outerShdw>
                </a:effectLst>
                <a:latin typeface="Times New Roman" pitchFamily="18" charset="0"/>
              </a:rPr>
              <a:t>4</a:t>
            </a:r>
            <a:endParaRPr lang="en-US" altLang="zh-CN" sz="2800" kern="0" dirty="0" smtClean="0">
              <a:solidFill>
                <a:srgbClr val="0000CC"/>
              </a:solidFill>
              <a:effectLst>
                <a:outerShdw blurRad="38100" dist="38100" dir="2700000" algn="tl">
                  <a:srgbClr val="C0C0C0"/>
                </a:outerShdw>
              </a:effectLst>
            </a:endParaRPr>
          </a:p>
        </p:txBody>
      </p:sp>
      <p:sp>
        <p:nvSpPr>
          <p:cNvPr id="82947" name="Rectangle 14"/>
          <p:cNvSpPr>
            <a:spLocks noChangeArrowheads="1"/>
          </p:cNvSpPr>
          <p:nvPr/>
        </p:nvSpPr>
        <p:spPr bwMode="auto">
          <a:xfrm>
            <a:off x="7343775" y="704850"/>
            <a:ext cx="18002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Arial" panose="020B0604020202020204" pitchFamily="34" charset="0"/>
                <a:ea typeface="华文细黑" panose="02010600040101010101" pitchFamily="2" charset="-122"/>
              </a:defRPr>
            </a:lvl1pPr>
            <a:lvl2pPr>
              <a:defRPr b="1">
                <a:solidFill>
                  <a:schemeClr val="tx1"/>
                </a:solidFill>
                <a:latin typeface="Arial" panose="020B0604020202020204" pitchFamily="34" charset="0"/>
                <a:ea typeface="华文细黑" panose="02010600040101010101" pitchFamily="2" charset="-122"/>
              </a:defRPr>
            </a:lvl2pPr>
            <a:lvl3pPr>
              <a:defRPr b="1">
                <a:solidFill>
                  <a:schemeClr val="tx1"/>
                </a:solidFill>
                <a:latin typeface="Arial" panose="020B0604020202020204" pitchFamily="34" charset="0"/>
                <a:ea typeface="华文细黑" panose="02010600040101010101" pitchFamily="2" charset="-122"/>
              </a:defRPr>
            </a:lvl3pPr>
            <a:lvl4pPr>
              <a:defRPr b="1">
                <a:solidFill>
                  <a:schemeClr val="tx1"/>
                </a:solidFill>
                <a:latin typeface="Arial" panose="020B0604020202020204" pitchFamily="34" charset="0"/>
                <a:ea typeface="华文细黑" panose="02010600040101010101" pitchFamily="2" charset="-122"/>
              </a:defRPr>
            </a:lvl4pPr>
            <a:lvl5pPr>
              <a:defRPr b="1">
                <a:solidFill>
                  <a:schemeClr val="tx1"/>
                </a:solidFill>
                <a:latin typeface="Arial" panose="020B0604020202020204" pitchFamily="34" charset="0"/>
                <a:ea typeface="华文细黑" panose="02010600040101010101" pitchFamily="2" charset="-122"/>
              </a:defRPr>
            </a:lvl5pPr>
            <a:lvl6pPr marL="2151063" indent="-242888"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608263" indent="-242888"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065463" indent="-242888"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522663" indent="-242888"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gn="just">
              <a:spcBef>
                <a:spcPct val="20000"/>
              </a:spcBef>
              <a:buClr>
                <a:schemeClr val="hlink"/>
              </a:buClr>
              <a:buSzPct val="60000"/>
              <a:buFont typeface="Wingdings" panose="05000000000000000000" pitchFamily="2" charset="2"/>
              <a:buNone/>
            </a:pPr>
            <a:r>
              <a:rPr lang="en-US" altLang="zh-CN" sz="2800">
                <a:latin typeface="Times New Roman" panose="02020603050405020304" pitchFamily="18" charset="0"/>
                <a:cs typeface="Times New Roman" panose="02020603050405020304" pitchFamily="18" charset="0"/>
              </a:rPr>
              <a:t>1s</a:t>
            </a:r>
            <a:r>
              <a:rPr lang="en-US" altLang="zh-CN" sz="2800" baseline="30000">
                <a:latin typeface="Times New Roman" panose="02020603050405020304" pitchFamily="18" charset="0"/>
                <a:cs typeface="Times New Roman" panose="02020603050405020304" pitchFamily="18" charset="0"/>
              </a:rPr>
              <a:t>2</a:t>
            </a:r>
            <a:r>
              <a:rPr lang="en-US" altLang="zh-CN" sz="2800">
                <a:solidFill>
                  <a:srgbClr val="FF0000"/>
                </a:solidFill>
                <a:latin typeface="Times New Roman" panose="02020603050405020304" pitchFamily="18" charset="0"/>
                <a:cs typeface="Times New Roman" panose="02020603050405020304" pitchFamily="18" charset="0"/>
              </a:rPr>
              <a:t>2s</a:t>
            </a:r>
            <a:r>
              <a:rPr lang="en-US" altLang="zh-CN" sz="2800" baseline="30000">
                <a:solidFill>
                  <a:srgbClr val="FF0000"/>
                </a:solidFill>
                <a:latin typeface="Times New Roman" panose="02020603050405020304" pitchFamily="18" charset="0"/>
                <a:cs typeface="Times New Roman" panose="02020603050405020304" pitchFamily="18" charset="0"/>
              </a:rPr>
              <a:t>2</a:t>
            </a:r>
            <a:r>
              <a:rPr lang="en-US" altLang="zh-CN" sz="2800">
                <a:solidFill>
                  <a:srgbClr val="FF0000"/>
                </a:solidFill>
                <a:latin typeface="Times New Roman" panose="02020603050405020304" pitchFamily="18" charset="0"/>
                <a:cs typeface="Times New Roman" panose="02020603050405020304" pitchFamily="18" charset="0"/>
              </a:rPr>
              <a:t>2p</a:t>
            </a:r>
            <a:r>
              <a:rPr lang="en-US" altLang="zh-CN" sz="2800" baseline="30000">
                <a:solidFill>
                  <a:srgbClr val="FF0000"/>
                </a:solidFill>
                <a:latin typeface="Times New Roman" panose="02020603050405020304" pitchFamily="18" charset="0"/>
                <a:cs typeface="Times New Roman" panose="02020603050405020304" pitchFamily="18" charset="0"/>
              </a:rPr>
              <a:t>2</a:t>
            </a:r>
          </a:p>
        </p:txBody>
      </p:sp>
      <p:sp>
        <p:nvSpPr>
          <p:cNvPr id="82948"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杂化轨道理论</a:t>
            </a:r>
          </a:p>
        </p:txBody>
      </p:sp>
      <p:grpSp>
        <p:nvGrpSpPr>
          <p:cNvPr id="31" name="Group 41"/>
          <p:cNvGrpSpPr>
            <a:grpSpLocks/>
          </p:cNvGrpSpPr>
          <p:nvPr/>
        </p:nvGrpSpPr>
        <p:grpSpPr bwMode="auto">
          <a:xfrm>
            <a:off x="2195513" y="844550"/>
            <a:ext cx="3673475" cy="4248150"/>
            <a:chOff x="3198" y="1026"/>
            <a:chExt cx="2314" cy="2676"/>
          </a:xfrm>
        </p:grpSpPr>
        <p:sp>
          <p:nvSpPr>
            <p:cNvPr id="82963" name="Rectangle 15"/>
            <p:cNvSpPr>
              <a:spLocks noChangeArrowheads="1"/>
            </p:cNvSpPr>
            <p:nvPr/>
          </p:nvSpPr>
          <p:spPr bwMode="auto">
            <a:xfrm>
              <a:off x="3198" y="1026"/>
              <a:ext cx="2314" cy="2676"/>
            </a:xfrm>
            <a:prstGeom prst="rect">
              <a:avLst/>
            </a:prstGeom>
            <a:solidFill>
              <a:schemeClr val="bg1"/>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82964" name="Line 20"/>
            <p:cNvSpPr>
              <a:spLocks noChangeShapeType="1"/>
            </p:cNvSpPr>
            <p:nvPr/>
          </p:nvSpPr>
          <p:spPr bwMode="auto">
            <a:xfrm>
              <a:off x="3560" y="1661"/>
              <a:ext cx="1634" cy="0"/>
            </a:xfrm>
            <a:prstGeom prst="line">
              <a:avLst/>
            </a:prstGeom>
            <a:noFill/>
            <a:ln w="9525">
              <a:solidFill>
                <a:srgbClr val="FF3399"/>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965" name="Line 25"/>
            <p:cNvSpPr>
              <a:spLocks noChangeShapeType="1"/>
            </p:cNvSpPr>
            <p:nvPr/>
          </p:nvSpPr>
          <p:spPr bwMode="auto">
            <a:xfrm>
              <a:off x="3606" y="3112"/>
              <a:ext cx="1678" cy="0"/>
            </a:xfrm>
            <a:prstGeom prst="line">
              <a:avLst/>
            </a:prstGeom>
            <a:noFill/>
            <a:ln w="9525">
              <a:solidFill>
                <a:srgbClr val="FF3399"/>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966" name="Line 26"/>
            <p:cNvSpPr>
              <a:spLocks noChangeShapeType="1"/>
            </p:cNvSpPr>
            <p:nvPr/>
          </p:nvSpPr>
          <p:spPr bwMode="auto">
            <a:xfrm>
              <a:off x="4350" y="1207"/>
              <a:ext cx="0" cy="2359"/>
            </a:xfrm>
            <a:prstGeom prst="line">
              <a:avLst/>
            </a:prstGeom>
            <a:noFill/>
            <a:ln w="9525">
              <a:solidFill>
                <a:srgbClr val="1C1C1C"/>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82950" name="Text Box 7"/>
          <p:cNvSpPr txBox="1">
            <a:spLocks noChangeArrowheads="1"/>
          </p:cNvSpPr>
          <p:nvPr/>
        </p:nvSpPr>
        <p:spPr bwMode="auto">
          <a:xfrm>
            <a:off x="1908175" y="3508375"/>
            <a:ext cx="72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solidFill>
                  <a:schemeClr val="bg1"/>
                </a:solidFill>
                <a:latin typeface="Times New Roman" panose="02020603050405020304" pitchFamily="18" charset="0"/>
                <a:cs typeface="Times New Roman" panose="02020603050405020304" pitchFamily="18" charset="0"/>
              </a:rPr>
              <a:t>sp</a:t>
            </a:r>
            <a:r>
              <a:rPr lang="en-US" altLang="zh-CN" baseline="30000">
                <a:solidFill>
                  <a:schemeClr val="bg1"/>
                </a:solidFill>
                <a:latin typeface="Times New Roman" panose="02020603050405020304" pitchFamily="18" charset="0"/>
                <a:cs typeface="Times New Roman" panose="02020603050405020304" pitchFamily="18" charset="0"/>
              </a:rPr>
              <a:t>3</a:t>
            </a:r>
          </a:p>
        </p:txBody>
      </p:sp>
      <p:sp>
        <p:nvSpPr>
          <p:cNvPr id="37" name="Line 27"/>
          <p:cNvSpPr>
            <a:spLocks noChangeShapeType="1"/>
          </p:cNvSpPr>
          <p:nvPr/>
        </p:nvSpPr>
        <p:spPr bwMode="auto">
          <a:xfrm>
            <a:off x="3276600" y="3968750"/>
            <a:ext cx="0" cy="431800"/>
          </a:xfrm>
          <a:prstGeom prst="line">
            <a:avLst/>
          </a:prstGeom>
          <a:noFill/>
          <a:ln w="28575">
            <a:solidFill>
              <a:srgbClr val="51A98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28"/>
          <p:cNvSpPr>
            <a:spLocks noChangeShapeType="1"/>
          </p:cNvSpPr>
          <p:nvPr/>
        </p:nvSpPr>
        <p:spPr bwMode="auto">
          <a:xfrm>
            <a:off x="3059113" y="1665288"/>
            <a:ext cx="0" cy="431800"/>
          </a:xfrm>
          <a:prstGeom prst="line">
            <a:avLst/>
          </a:prstGeom>
          <a:noFill/>
          <a:ln w="28575">
            <a:solidFill>
              <a:srgbClr val="51A98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32"/>
          <p:cNvSpPr>
            <a:spLocks noChangeShapeType="1"/>
          </p:cNvSpPr>
          <p:nvPr/>
        </p:nvSpPr>
        <p:spPr bwMode="auto">
          <a:xfrm>
            <a:off x="5391150" y="2817813"/>
            <a:ext cx="0" cy="431800"/>
          </a:xfrm>
          <a:prstGeom prst="line">
            <a:avLst/>
          </a:prstGeom>
          <a:noFill/>
          <a:ln w="28575">
            <a:solidFill>
              <a:srgbClr val="51A98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33"/>
          <p:cNvSpPr>
            <a:spLocks noChangeShapeType="1"/>
          </p:cNvSpPr>
          <p:nvPr/>
        </p:nvSpPr>
        <p:spPr bwMode="auto">
          <a:xfrm flipV="1">
            <a:off x="3376613" y="1663700"/>
            <a:ext cx="0" cy="433388"/>
          </a:xfrm>
          <a:prstGeom prst="line">
            <a:avLst/>
          </a:prstGeom>
          <a:noFill/>
          <a:ln w="28575">
            <a:solidFill>
              <a:srgbClr val="51A98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34"/>
          <p:cNvSpPr>
            <a:spLocks noChangeShapeType="1"/>
          </p:cNvSpPr>
          <p:nvPr/>
        </p:nvSpPr>
        <p:spPr bwMode="auto">
          <a:xfrm>
            <a:off x="3419475" y="3968750"/>
            <a:ext cx="0" cy="431800"/>
          </a:xfrm>
          <a:prstGeom prst="line">
            <a:avLst/>
          </a:prstGeom>
          <a:noFill/>
          <a:ln w="28575">
            <a:solidFill>
              <a:srgbClr val="51A98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2" name="Text Box 35"/>
          <p:cNvSpPr txBox="1">
            <a:spLocks noChangeArrowheads="1"/>
          </p:cNvSpPr>
          <p:nvPr/>
        </p:nvSpPr>
        <p:spPr bwMode="auto">
          <a:xfrm>
            <a:off x="3275013" y="2860675"/>
            <a:ext cx="72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latin typeface="Times New Roman" panose="02020603050405020304" pitchFamily="18" charset="0"/>
                <a:cs typeface="Times New Roman" panose="02020603050405020304" pitchFamily="18" charset="0"/>
              </a:rPr>
              <a:t>sp</a:t>
            </a:r>
            <a:r>
              <a:rPr lang="en-US" altLang="zh-CN" baseline="30000">
                <a:latin typeface="Times New Roman" panose="02020603050405020304" pitchFamily="18" charset="0"/>
                <a:cs typeface="Times New Roman" panose="02020603050405020304" pitchFamily="18" charset="0"/>
              </a:rPr>
              <a:t>3</a:t>
            </a:r>
          </a:p>
        </p:txBody>
      </p:sp>
      <p:sp>
        <p:nvSpPr>
          <p:cNvPr id="43" name="Text Box 36"/>
          <p:cNvSpPr txBox="1">
            <a:spLocks noChangeArrowheads="1"/>
          </p:cNvSpPr>
          <p:nvPr/>
        </p:nvSpPr>
        <p:spPr bwMode="auto">
          <a:xfrm>
            <a:off x="2195513" y="1663700"/>
            <a:ext cx="574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latin typeface="Times New Roman" panose="02020603050405020304" pitchFamily="18" charset="0"/>
                <a:cs typeface="Times New Roman" panose="02020603050405020304" pitchFamily="18" charset="0"/>
              </a:rPr>
              <a:t>2p</a:t>
            </a:r>
          </a:p>
        </p:txBody>
      </p:sp>
      <p:sp>
        <p:nvSpPr>
          <p:cNvPr id="44" name="Text Box 37"/>
          <p:cNvSpPr txBox="1">
            <a:spLocks noChangeArrowheads="1"/>
          </p:cNvSpPr>
          <p:nvPr/>
        </p:nvSpPr>
        <p:spPr bwMode="auto">
          <a:xfrm>
            <a:off x="2195513" y="3968750"/>
            <a:ext cx="50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latin typeface="Times New Roman" panose="02020603050405020304" pitchFamily="18" charset="0"/>
                <a:cs typeface="Times New Roman" panose="02020603050405020304" pitchFamily="18" charset="0"/>
              </a:rPr>
              <a:t>2s</a:t>
            </a:r>
          </a:p>
        </p:txBody>
      </p:sp>
      <p:sp>
        <p:nvSpPr>
          <p:cNvPr id="45" name="Line 42"/>
          <p:cNvSpPr>
            <a:spLocks noChangeShapeType="1"/>
          </p:cNvSpPr>
          <p:nvPr/>
        </p:nvSpPr>
        <p:spPr bwMode="auto">
          <a:xfrm>
            <a:off x="2801938" y="4184650"/>
            <a:ext cx="100806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43"/>
          <p:cNvSpPr>
            <a:spLocks noChangeShapeType="1"/>
          </p:cNvSpPr>
          <p:nvPr/>
        </p:nvSpPr>
        <p:spPr bwMode="auto">
          <a:xfrm>
            <a:off x="2844800" y="1879600"/>
            <a:ext cx="115093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44"/>
          <p:cNvSpPr>
            <a:spLocks noChangeShapeType="1"/>
          </p:cNvSpPr>
          <p:nvPr/>
        </p:nvSpPr>
        <p:spPr bwMode="auto">
          <a:xfrm>
            <a:off x="3995738" y="3032125"/>
            <a:ext cx="151288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48" name="Picture 8" descr="杂化1"/>
          <p:cNvPicPr>
            <a:picLocks noChangeAspect="1" noChangeArrowheads="1"/>
          </p:cNvPicPr>
          <p:nvPr/>
        </p:nvPicPr>
        <p:blipFill>
          <a:blip r:embed="rId3">
            <a:extLst>
              <a:ext uri="{28A0092B-C50C-407E-A947-70E740481C1C}">
                <a14:useLocalDpi xmlns:a14="http://schemas.microsoft.com/office/drawing/2010/main" val="0"/>
              </a:ext>
            </a:extLst>
          </a:blip>
          <a:srcRect l="4726" t="5028" r="2351" b="3586"/>
          <a:stretch>
            <a:fillRect/>
          </a:stretch>
        </p:blipFill>
        <p:spPr bwMode="auto">
          <a:xfrm>
            <a:off x="685800" y="833438"/>
            <a:ext cx="8131175" cy="425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lide(fromBottom)">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randombar(horizontal)">
                                      <p:cBhvr>
                                        <p:cTn id="12" dur="500"/>
                                        <p:tgtEl>
                                          <p:spTgt spid="45"/>
                                        </p:tgtEl>
                                      </p:cBhvr>
                                    </p:animEffect>
                                  </p:childTnLst>
                                </p:cTn>
                              </p:par>
                              <p:par>
                                <p:cTn id="13" presetID="14" presetClass="entr" presetSubtype="1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randombar(horizontal)">
                                      <p:cBhvr>
                                        <p:cTn id="15" dur="500"/>
                                        <p:tgtEl>
                                          <p:spTgt spid="4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box(in)">
                                      <p:cBhvr>
                                        <p:cTn id="20" dur="500"/>
                                        <p:tgtEl>
                                          <p:spTgt spid="44"/>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ox(in)">
                                      <p:cBhvr>
                                        <p:cTn id="23" dur="500"/>
                                        <p:tgtEl>
                                          <p:spTgt spid="4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anim calcmode="lin" valueType="num">
                                      <p:cBhvr>
                                        <p:cTn id="34" dur="1000" fill="hold"/>
                                        <p:tgtEl>
                                          <p:spTgt spid="41"/>
                                        </p:tgtEl>
                                        <p:attrNameLst>
                                          <p:attrName>ppt_x</p:attrName>
                                        </p:attrNameLst>
                                      </p:cBhvr>
                                      <p:tavLst>
                                        <p:tav tm="0">
                                          <p:val>
                                            <p:strVal val="#ppt_x"/>
                                          </p:val>
                                        </p:tav>
                                        <p:tav tm="100000">
                                          <p:val>
                                            <p:strVal val="#ppt_x"/>
                                          </p:val>
                                        </p:tav>
                                      </p:tavLst>
                                    </p:anim>
                                    <p:anim calcmode="lin" valueType="num">
                                      <p:cBhvr>
                                        <p:cTn id="35" dur="1000" fill="hold"/>
                                        <p:tgtEl>
                                          <p:spTgt spid="41"/>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1000"/>
                                        <p:tgtEl>
                                          <p:spTgt spid="40"/>
                                        </p:tgtEl>
                                      </p:cBhvr>
                                    </p:animEffect>
                                    <p:anim calcmode="lin" valueType="num">
                                      <p:cBhvr>
                                        <p:cTn id="44" dur="1000" fill="hold"/>
                                        <p:tgtEl>
                                          <p:spTgt spid="40"/>
                                        </p:tgtEl>
                                        <p:attrNameLst>
                                          <p:attrName>ppt_x</p:attrName>
                                        </p:attrNameLst>
                                      </p:cBhvr>
                                      <p:tavLst>
                                        <p:tav tm="0">
                                          <p:val>
                                            <p:strVal val="#ppt_x"/>
                                          </p:val>
                                        </p:tav>
                                        <p:tav tm="100000">
                                          <p:val>
                                            <p:strVal val="#ppt_x"/>
                                          </p:val>
                                        </p:tav>
                                      </p:tavLst>
                                    </p:anim>
                                    <p:anim calcmode="lin" valueType="num">
                                      <p:cBhvr>
                                        <p:cTn id="4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0" presetClass="path" presetSubtype="0" accel="50000" decel="50000" fill="hold" nodeType="clickEffect">
                                  <p:stCondLst>
                                    <p:cond delay="0"/>
                                  </p:stCondLst>
                                  <p:childTnLst>
                                    <p:animMotion origin="layout" path="M 1.66667E-6 -2.46914E-7 C 0.01319 -0.00772 0.01163 -0.02839 0.01354 -0.04568 C 0.01562 -0.06358 0.01736 -0.08148 0.01962 -0.09938 C 0.02222 -0.11975 0.02205 -0.13889 0.02795 -0.15833 C 0.02917 -0.16728 0.03246 -0.175 0.03403 -0.18364 C 0.03264 -0.22346 0.03333 -0.22654 0.03003 -0.25278 C 0.02934 -0.26327 0.02934 -0.27377 0.02691 -0.28395 C 0.02604 -0.29568 0.02517 -0.31235 0.02378 -0.32346 C 0.02361 -0.325 0.02205 -0.32593 0.0217 -0.32747 C 0.02118 -0.33056 0.0217 -0.33333 0.0217 -0.3358 " pathEditMode="relative" rAng="0" ptsTypes="AAAAAAAAAA">
                                      <p:cBhvr>
                                        <p:cTn id="49" dur="2000" fill="hold"/>
                                        <p:tgtEl>
                                          <p:spTgt spid="41"/>
                                        </p:tgtEl>
                                        <p:attrNameLst>
                                          <p:attrName>ppt_x</p:attrName>
                                          <p:attrName>ppt_y</p:attrName>
                                        </p:attrNameLst>
                                      </p:cBhvr>
                                      <p:rCtr x="1701" y="-16790"/>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55" presetClass="entr" presetSubtype="0" fill="hold" nodeType="clickEffect">
                                  <p:stCondLst>
                                    <p:cond delay="0"/>
                                  </p:stCondLst>
                                  <p:childTnLst>
                                    <p:set>
                                      <p:cBhvr>
                                        <p:cTn id="53" dur="1" fill="hold">
                                          <p:stCondLst>
                                            <p:cond delay="0"/>
                                          </p:stCondLst>
                                        </p:cTn>
                                        <p:tgtEl>
                                          <p:spTgt spid="47"/>
                                        </p:tgtEl>
                                        <p:attrNameLst>
                                          <p:attrName>style.visibility</p:attrName>
                                        </p:attrNameLst>
                                      </p:cBhvr>
                                      <p:to>
                                        <p:strVal val="visible"/>
                                      </p:to>
                                    </p:set>
                                    <p:anim calcmode="lin" valueType="num">
                                      <p:cBhvr>
                                        <p:cTn id="54" dur="1000" fill="hold"/>
                                        <p:tgtEl>
                                          <p:spTgt spid="47"/>
                                        </p:tgtEl>
                                        <p:attrNameLst>
                                          <p:attrName>ppt_w</p:attrName>
                                        </p:attrNameLst>
                                      </p:cBhvr>
                                      <p:tavLst>
                                        <p:tav tm="0">
                                          <p:val>
                                            <p:strVal val="#ppt_w*0.70"/>
                                          </p:val>
                                        </p:tav>
                                        <p:tav tm="100000">
                                          <p:val>
                                            <p:strVal val="#ppt_w"/>
                                          </p:val>
                                        </p:tav>
                                      </p:tavLst>
                                    </p:anim>
                                    <p:anim calcmode="lin" valueType="num">
                                      <p:cBhvr>
                                        <p:cTn id="55" dur="1000" fill="hold"/>
                                        <p:tgtEl>
                                          <p:spTgt spid="47"/>
                                        </p:tgtEl>
                                        <p:attrNameLst>
                                          <p:attrName>ppt_h</p:attrName>
                                        </p:attrNameLst>
                                      </p:cBhvr>
                                      <p:tavLst>
                                        <p:tav tm="0">
                                          <p:val>
                                            <p:strVal val="#ppt_h"/>
                                          </p:val>
                                        </p:tav>
                                        <p:tav tm="100000">
                                          <p:val>
                                            <p:strVal val="#ppt_h"/>
                                          </p:val>
                                        </p:tav>
                                      </p:tavLst>
                                    </p:anim>
                                    <p:animEffect transition="in" filter="fade">
                                      <p:cBhvr>
                                        <p:cTn id="56" dur="1000"/>
                                        <p:tgtEl>
                                          <p:spTgt spid="4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0" presetClass="path" presetSubtype="0" accel="50000" decel="50000" fill="hold" nodeType="clickEffect">
                                  <p:stCondLst>
                                    <p:cond delay="0"/>
                                  </p:stCondLst>
                                  <p:childTnLst>
                                    <p:animMotion origin="layout" path="M 0.0217 -0.3358 C 0.01962 -0.34568 0.02031 -0.33951 0.0217 -0.35772 C 0.02205 -0.36173 0.02187 -0.36543 0.02274 -0.36914 C 0.02361 -0.37253 0.02726 -0.37531 0.02882 -0.37778 C 0.03594 -0.38765 0.04201 -0.3892 0.05069 -0.39259 C 0.08785 -0.39198 0.12222 -0.38981 0.15885 -0.38611 C 0.17066 -0.38272 0.18229 -0.37716 0.1941 -0.37438 C 0.19878 -0.37068 0.2033 -0.36698 0.20764 -0.36265 C 0.21232 -0.35093 0.21319 -0.33549 0.2158 -0.32253 C 0.21649 -0.31883 0.21736 -0.31543 0.21788 -0.31204 C 0.21857 -0.30772 0.21996 -0.29877 0.21996 -0.29846 C 0.21962 -0.25586 0.22048 -0.21235 0.21892 -0.16944 C 0.21892 -0.16728 0.2158 -0.16574 0.2158 -0.16543 " pathEditMode="relative" rAng="0" ptsTypes="AAAAAAAAAAAAA">
                                      <p:cBhvr>
                                        <p:cTn id="60" dur="2000" fill="hold"/>
                                        <p:tgtEl>
                                          <p:spTgt spid="41"/>
                                        </p:tgtEl>
                                        <p:attrNameLst>
                                          <p:attrName>ppt_x</p:attrName>
                                          <p:attrName>ppt_y</p:attrName>
                                        </p:attrNameLst>
                                      </p:cBhvr>
                                      <p:rCtr x="9844" y="5679"/>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nodeType="clickEffect">
                                  <p:stCondLst>
                                    <p:cond delay="0"/>
                                  </p:stCondLst>
                                  <p:childTnLst>
                                    <p:set>
                                      <p:cBhvr>
                                        <p:cTn id="64" dur="1" fill="hold">
                                          <p:stCondLst>
                                            <p:cond delay="0"/>
                                          </p:stCondLst>
                                        </p:cTn>
                                        <p:tgtEl>
                                          <p:spTgt spid="41"/>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0" presetClass="path" presetSubtype="0" accel="50000" decel="50000" fill="hold" nodeType="clickEffect">
                                  <p:stCondLst>
                                    <p:cond delay="0"/>
                                  </p:stCondLst>
                                  <p:childTnLst>
                                    <p:animMotion origin="layout" path="M 1.38889E-6 -7.40741E-7 C 0.01007 -0.00679 0.02118 -0.01481 0.03194 -0.01914 C 0.03767 -0.0216 0.04358 -0.02284 0.04948 -0.02469 C 0.0526 -0.02562 0.05868 -0.02747 0.05868 -0.02716 C 0.07413 -0.02716 0.08958 -0.02778 0.10503 -0.02623 C 0.10555 -0.02623 0.12014 -0.0142 0.12048 -0.01358 C 0.13385 0.0037 0.14236 0.0142 0.14844 0.03827 C 0.14705 0.05525 0.1401 0.08117 0.1309 0.09352 C 0.12934 0.1 0.12726 0.10401 0.12569 0.11142 C 0.12604 0.125 0.1243 0.13889 0.12673 0.15247 C 0.12726 0.15525 0.1309 0.15185 0.13298 0.15093 C 0.13507 0.15031 0.13698 0.14907 0.13906 0.14815 C 0.14184 0.14722 0.14739 0.14537 0.14739 0.14568 C 0.15833 0.1463 0.16701 0.14691 0.17726 0.14969 C 0.17812 0.15093 0.18212 0.15556 0.18246 0.15803 C 0.18281 0.16111 0.17934 0.16605 0.17934 0.16636 " pathEditMode="relative" rAng="0" ptsTypes="AAAAAAAAAAAAAAAA">
                                      <p:cBhvr>
                                        <p:cTn id="72" dur="2000" fill="hold"/>
                                        <p:tgtEl>
                                          <p:spTgt spid="38"/>
                                        </p:tgtEl>
                                        <p:attrNameLst>
                                          <p:attrName>ppt_x</p:attrName>
                                          <p:attrName>ppt_y</p:attrName>
                                        </p:attrNameLst>
                                      </p:cBhvr>
                                      <p:rCtr x="9115" y="6944"/>
                                    </p:animMotion>
                                  </p:childTnLst>
                                </p:cTn>
                              </p:par>
                              <p:par>
                                <p:cTn id="73" presetID="0" presetClass="path" presetSubtype="0" accel="50000" decel="50000" fill="hold" nodeType="withEffect">
                                  <p:stCondLst>
                                    <p:cond delay="0"/>
                                  </p:stCondLst>
                                  <p:childTnLst>
                                    <p:animMotion origin="layout" path="M -8.33333E-7 -2.09877E-6 C 0.01007 -0.00679 0.02118 -0.01481 0.03195 -0.01913 C 0.03767 -0.0216 0.04358 -0.02284 0.04948 -0.02469 C 0.05261 -0.02562 0.05868 -0.02747 0.05868 -0.02716 C 0.07413 -0.02716 0.08958 -0.02778 0.10504 -0.02623 C 0.10556 -0.02623 0.12014 -0.0142 0.12049 -0.01358 C 0.13386 0.00371 0.14236 0.0142 0.14844 0.03827 C 0.14705 0.05525 0.14011 0.08117 0.1309 0.09352 C 0.12934 0.1 0.12726 0.10401 0.1257 0.11142 C 0.12604 0.125 0.12431 0.13889 0.12674 0.15247 C 0.12726 0.15525 0.1309 0.15185 0.13299 0.15093 C 0.13507 0.15031 0.13698 0.14908 0.13906 0.14815 C 0.14184 0.14722 0.1474 0.14537 0.1474 0.14568 C 0.15833 0.1463 0.16701 0.14692 0.17726 0.14969 C 0.17813 0.15093 0.18212 0.15556 0.18247 0.15803 C 0.18281 0.16111 0.17934 0.16605 0.17934 0.16636 " pathEditMode="relative" rAng="0" ptsTypes="AAAAAAAAAAAAAAAA">
                                      <p:cBhvr>
                                        <p:cTn id="74" dur="2000" fill="hold"/>
                                        <p:tgtEl>
                                          <p:spTgt spid="40"/>
                                        </p:tgtEl>
                                        <p:attrNameLst>
                                          <p:attrName>ppt_x</p:attrName>
                                          <p:attrName>ppt_y</p:attrName>
                                        </p:attrNameLst>
                                      </p:cBhvr>
                                      <p:rCtr x="9115" y="6944"/>
                                    </p:animMotion>
                                  </p:childTnLst>
                                </p:cTn>
                              </p:par>
                            </p:childTnLst>
                          </p:cTn>
                        </p:par>
                      </p:childTnLst>
                    </p:cTn>
                  </p:par>
                  <p:par>
                    <p:cTn id="75" fill="hold" nodeType="clickPar">
                      <p:stCondLst>
                        <p:cond delay="indefinite"/>
                      </p:stCondLst>
                      <p:childTnLst>
                        <p:par>
                          <p:cTn id="76" fill="hold" nodeType="withGroup">
                            <p:stCondLst>
                              <p:cond delay="0"/>
                            </p:stCondLst>
                            <p:childTnLst>
                              <p:par>
                                <p:cTn id="77" presetID="0" presetClass="path" presetSubtype="0" accel="50000" decel="50000" fill="hold" nodeType="clickEffect">
                                  <p:stCondLst>
                                    <p:cond delay="0"/>
                                  </p:stCondLst>
                                  <p:childTnLst>
                                    <p:animMotion origin="layout" path="M -3.33333E-6 -2.46914E-7 C 0.00504 -0.00617 0.00677 -0.01235 0.01042 -0.02006 C 0.02118 -0.0429 0.0408 -0.05432 0.05886 -0.05772 C 0.0717 -0.06235 0.06424 -0.06018 0.08143 -0.06204 C 0.08559 -0.06142 0.08976 -0.06111 0.09393 -0.06049 C 0.1 -0.05957 0.11233 -0.05772 0.11233 -0.05679 C 0.14809 -0.05926 0.13889 -0.05586 0.15782 -0.06327 C 0.16094 -0.0679 0.1625 -0.07068 0.16389 -0.07716 C 0.16355 -0.08179 0.16372 -0.08704 0.16285 -0.09167 C 0.1599 -0.10741 0.1507 -0.11667 0.14341 -0.12778 C 0.13698 -0.13704 0.12986 -0.14568 0.12066 -0.15031 C 0.11771 -0.15648 0.11962 -0.16389 0.11962 -0.17191 " pathEditMode="relative" rAng="0" ptsTypes="AAAAAAAAAAAA">
                                      <p:cBhvr>
                                        <p:cTn id="78" dur="2000" fill="hold"/>
                                        <p:tgtEl>
                                          <p:spTgt spid="37"/>
                                        </p:tgtEl>
                                        <p:attrNameLst>
                                          <p:attrName>ppt_x</p:attrName>
                                          <p:attrName>ppt_y</p:attrName>
                                        </p:attrNameLst>
                                      </p:cBhvr>
                                      <p:rCtr x="8194" y="-8611"/>
                                    </p:animMotion>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杂化轨道理论</a:t>
            </a:r>
          </a:p>
        </p:txBody>
      </p:sp>
      <p:pic>
        <p:nvPicPr>
          <p:cNvPr id="84995" name="Picture 2" descr="15"/>
          <p:cNvPicPr>
            <a:picLocks noChangeAspect="1" noChangeArrowheads="1"/>
          </p:cNvPicPr>
          <p:nvPr/>
        </p:nvPicPr>
        <p:blipFill>
          <a:blip r:embed="rId3">
            <a:extLst>
              <a:ext uri="{28A0092B-C50C-407E-A947-70E740481C1C}">
                <a14:useLocalDpi xmlns:a14="http://schemas.microsoft.com/office/drawing/2010/main" val="0"/>
              </a:ext>
            </a:extLst>
          </a:blip>
          <a:srcRect l="3313" t="2467" r="1065" b="1312"/>
          <a:stretch>
            <a:fillRect/>
          </a:stretch>
        </p:blipFill>
        <p:spPr bwMode="auto">
          <a:xfrm>
            <a:off x="646113" y="0"/>
            <a:ext cx="727392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p:nvSpPr>
        <p:spPr bwMode="auto">
          <a:xfrm>
            <a:off x="3057525" y="815975"/>
            <a:ext cx="1081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sp</a:t>
            </a:r>
            <a:r>
              <a:rPr lang="zh-CN" altLang="en-US" sz="2000">
                <a:latin typeface="Times New Roman" panose="02020603050405020304" pitchFamily="18" charset="0"/>
                <a:ea typeface="黑体" panose="02010609060101010101" pitchFamily="49" charset="-122"/>
                <a:cs typeface="Times New Roman" panose="02020603050405020304" pitchFamily="18" charset="0"/>
              </a:rPr>
              <a:t>杂化</a:t>
            </a:r>
          </a:p>
        </p:txBody>
      </p:sp>
      <p:sp>
        <p:nvSpPr>
          <p:cNvPr id="7" name="Text Box 4"/>
          <p:cNvSpPr txBox="1">
            <a:spLocks noChangeArrowheads="1"/>
          </p:cNvSpPr>
          <p:nvPr/>
        </p:nvSpPr>
        <p:spPr bwMode="auto">
          <a:xfrm>
            <a:off x="3059113" y="2112963"/>
            <a:ext cx="1223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sp</a:t>
            </a:r>
            <a:r>
              <a:rPr lang="en-US" altLang="zh-CN" sz="2000" baseline="30000">
                <a:latin typeface="Times New Roman" panose="02020603050405020304" pitchFamily="18" charset="0"/>
                <a:cs typeface="Times New Roman" panose="02020603050405020304" pitchFamily="18" charset="0"/>
              </a:rPr>
              <a:t>2</a:t>
            </a:r>
            <a:r>
              <a:rPr lang="zh-CN" altLang="en-US" sz="2000">
                <a:latin typeface="Times New Roman" panose="02020603050405020304" pitchFamily="18" charset="0"/>
                <a:ea typeface="黑体" panose="02010609060101010101" pitchFamily="49" charset="-122"/>
                <a:cs typeface="Times New Roman" panose="02020603050405020304" pitchFamily="18" charset="0"/>
              </a:rPr>
              <a:t>杂化</a:t>
            </a:r>
          </a:p>
        </p:txBody>
      </p:sp>
      <p:sp>
        <p:nvSpPr>
          <p:cNvPr id="9" name="Text Box 5"/>
          <p:cNvSpPr txBox="1">
            <a:spLocks noChangeArrowheads="1"/>
          </p:cNvSpPr>
          <p:nvPr/>
        </p:nvSpPr>
        <p:spPr bwMode="auto">
          <a:xfrm>
            <a:off x="6911975" y="1716088"/>
            <a:ext cx="1152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sp</a:t>
            </a:r>
            <a:r>
              <a:rPr lang="en-US" altLang="zh-CN" sz="2000" baseline="30000">
                <a:latin typeface="Times New Roman" panose="02020603050405020304" pitchFamily="18" charset="0"/>
                <a:cs typeface="Times New Roman" panose="02020603050405020304" pitchFamily="18" charset="0"/>
              </a:rPr>
              <a:t>3</a:t>
            </a:r>
            <a:r>
              <a:rPr lang="zh-CN" altLang="en-US" sz="2000">
                <a:latin typeface="Times New Roman" panose="02020603050405020304" pitchFamily="18" charset="0"/>
                <a:ea typeface="黑体" panose="02010609060101010101" pitchFamily="49" charset="-122"/>
                <a:cs typeface="Times New Roman" panose="02020603050405020304" pitchFamily="18" charset="0"/>
              </a:rPr>
              <a:t>杂化</a:t>
            </a:r>
          </a:p>
        </p:txBody>
      </p:sp>
      <p:sp>
        <p:nvSpPr>
          <p:cNvPr id="10" name="Text Box 6"/>
          <p:cNvSpPr txBox="1">
            <a:spLocks noChangeArrowheads="1"/>
          </p:cNvSpPr>
          <p:nvPr/>
        </p:nvSpPr>
        <p:spPr bwMode="auto">
          <a:xfrm>
            <a:off x="2741613" y="4167188"/>
            <a:ext cx="1439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sp</a:t>
            </a:r>
            <a:r>
              <a:rPr lang="en-US" altLang="zh-CN" sz="2000" baseline="30000">
                <a:latin typeface="Times New Roman" panose="02020603050405020304" pitchFamily="18" charset="0"/>
                <a:cs typeface="Times New Roman" panose="02020603050405020304" pitchFamily="18" charset="0"/>
              </a:rPr>
              <a:t>3</a:t>
            </a:r>
            <a:r>
              <a:rPr lang="en-US" altLang="zh-CN" sz="2000">
                <a:latin typeface="Times New Roman" panose="02020603050405020304" pitchFamily="18" charset="0"/>
                <a:cs typeface="Times New Roman" panose="02020603050405020304" pitchFamily="18" charset="0"/>
              </a:rPr>
              <a:t>d</a:t>
            </a:r>
            <a:r>
              <a:rPr lang="zh-CN" altLang="en-US" sz="2000">
                <a:latin typeface="Times New Roman" panose="02020603050405020304" pitchFamily="18" charset="0"/>
                <a:ea typeface="黑体" panose="02010609060101010101" pitchFamily="49" charset="-122"/>
                <a:cs typeface="Times New Roman" panose="02020603050405020304" pitchFamily="18" charset="0"/>
              </a:rPr>
              <a:t>杂化</a:t>
            </a:r>
          </a:p>
        </p:txBody>
      </p:sp>
      <p:sp>
        <p:nvSpPr>
          <p:cNvPr id="11" name="Text Box 7"/>
          <p:cNvSpPr txBox="1">
            <a:spLocks noChangeArrowheads="1"/>
          </p:cNvSpPr>
          <p:nvPr/>
        </p:nvSpPr>
        <p:spPr bwMode="auto">
          <a:xfrm>
            <a:off x="6481763" y="4156075"/>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sp</a:t>
            </a:r>
            <a:r>
              <a:rPr lang="en-US" altLang="zh-CN" sz="2000" baseline="30000">
                <a:latin typeface="Times New Roman" panose="02020603050405020304" pitchFamily="18" charset="0"/>
                <a:cs typeface="Times New Roman" panose="02020603050405020304" pitchFamily="18" charset="0"/>
              </a:rPr>
              <a:t>3</a:t>
            </a:r>
            <a:r>
              <a:rPr lang="en-US" altLang="zh-CN" sz="2000">
                <a:latin typeface="Times New Roman" panose="02020603050405020304" pitchFamily="18" charset="0"/>
                <a:cs typeface="Times New Roman" panose="02020603050405020304" pitchFamily="18" charset="0"/>
              </a:rPr>
              <a:t>d</a:t>
            </a:r>
            <a:r>
              <a:rPr lang="en-US" altLang="zh-CN" sz="2000" baseline="30000">
                <a:latin typeface="Times New Roman" panose="02020603050405020304" pitchFamily="18" charset="0"/>
                <a:cs typeface="Times New Roman" panose="02020603050405020304" pitchFamily="18" charset="0"/>
              </a:rPr>
              <a:t>2</a:t>
            </a:r>
            <a:r>
              <a:rPr lang="zh-CN" altLang="en-US" sz="2000">
                <a:latin typeface="Times New Roman" panose="02020603050405020304" pitchFamily="18" charset="0"/>
                <a:ea typeface="黑体" panose="02010609060101010101" pitchFamily="49" charset="-122"/>
                <a:cs typeface="Times New Roman" panose="02020603050405020304" pitchFamily="18" charset="0"/>
              </a:rPr>
              <a:t>杂化</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842963"/>
            <a:ext cx="3529012" cy="405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3"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842963"/>
            <a:ext cx="362902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杂化轨道理论</a:t>
            </a:r>
          </a:p>
        </p:txBody>
      </p:sp>
    </p:spTree>
  </p:cSld>
  <p:clrMapOvr>
    <a:masterClrMapping/>
  </p:clrMapOvr>
  <p:transition spd="slow" advTm="0">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555625" y="871538"/>
            <a:ext cx="5797550"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非等性杂化</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l="2309" t="3090" r="3035" b="3928"/>
          <a:stretch>
            <a:fillRect/>
          </a:stretch>
        </p:blipFill>
        <p:spPr bwMode="auto">
          <a:xfrm>
            <a:off x="2627313" y="855663"/>
            <a:ext cx="6192837"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739775"/>
            <a:ext cx="7704856"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杂化轨道理论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1187450" y="866775"/>
            <a:ext cx="5797550"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非等性杂化</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r>
              <a:rPr lang="zh-CN" altLang="en-US" sz="2400" dirty="0">
                <a:solidFill>
                  <a:srgbClr val="0000CC"/>
                </a:solidFill>
                <a:latin typeface="Times New Roman" panose="02020603050405020304" pitchFamily="18" charset="0"/>
                <a:ea typeface="+mn-ea"/>
                <a:cs typeface="Times New Roman" panose="02020603050405020304" pitchFamily="18" charset="0"/>
              </a:rPr>
              <a:t>说明</a:t>
            </a:r>
          </a:p>
        </p:txBody>
      </p:sp>
      <p:sp>
        <p:nvSpPr>
          <p:cNvPr id="6" name="Rectangle 3"/>
          <p:cNvSpPr txBox="1">
            <a:spLocks noChangeArrowheads="1"/>
          </p:cNvSpPr>
          <p:nvPr/>
        </p:nvSpPr>
        <p:spPr>
          <a:xfrm>
            <a:off x="1331913" y="1514475"/>
            <a:ext cx="7056437" cy="228123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lnSpc>
                <a:spcPct val="150000"/>
              </a:lnSpc>
              <a:defRPr/>
            </a:pPr>
            <a:r>
              <a:rPr lang="zh-CN" altLang="en-US" sz="2200" kern="0" dirty="0" smtClean="0">
                <a:solidFill>
                  <a:srgbClr val="FF0000"/>
                </a:solidFill>
                <a:latin typeface="Times New Roman" panose="02020603050405020304" pitchFamily="18" charset="0"/>
                <a:cs typeface="Times New Roman" panose="02020603050405020304" pitchFamily="18" charset="0"/>
              </a:rPr>
              <a:t> 杂化轨道</a:t>
            </a:r>
            <a:r>
              <a:rPr lang="zh-CN" altLang="en-US" sz="2200" kern="0" dirty="0" smtClean="0">
                <a:solidFill>
                  <a:srgbClr val="0000CC"/>
                </a:solidFill>
                <a:latin typeface="Times New Roman" panose="02020603050405020304" pitchFamily="18" charset="0"/>
                <a:cs typeface="Times New Roman" panose="02020603050405020304" pitchFamily="18" charset="0"/>
              </a:rPr>
              <a:t>理论是对</a:t>
            </a:r>
            <a:r>
              <a:rPr lang="zh-CN" altLang="en-US" sz="2200" kern="0" dirty="0" smtClean="0">
                <a:solidFill>
                  <a:srgbClr val="FF0000"/>
                </a:solidFill>
                <a:latin typeface="Times New Roman" panose="02020603050405020304" pitchFamily="18" charset="0"/>
                <a:cs typeface="Times New Roman" panose="02020603050405020304" pitchFamily="18" charset="0"/>
              </a:rPr>
              <a:t>价键理论</a:t>
            </a:r>
            <a:r>
              <a:rPr lang="zh-CN" altLang="en-US" sz="2200" kern="0" dirty="0" smtClean="0">
                <a:solidFill>
                  <a:srgbClr val="0000CC"/>
                </a:solidFill>
                <a:latin typeface="Times New Roman" panose="02020603050405020304" pitchFamily="18" charset="0"/>
                <a:cs typeface="Times New Roman" panose="02020603050405020304" pitchFamily="18" charset="0"/>
              </a:rPr>
              <a:t>的发展，很好的解释了许多分子的成键 情况和多原子分子的空间结构 。</a:t>
            </a:r>
          </a:p>
          <a:p>
            <a:pPr algn="just">
              <a:lnSpc>
                <a:spcPct val="150000"/>
              </a:lnSpc>
              <a:spcBef>
                <a:spcPts val="1200"/>
              </a:spcBef>
              <a:defRPr/>
            </a:pPr>
            <a:r>
              <a:rPr lang="zh-CN" altLang="en-US" sz="2200" kern="0" dirty="0" smtClean="0">
                <a:solidFill>
                  <a:srgbClr val="0000CC"/>
                </a:solidFill>
                <a:latin typeface="Times New Roman" panose="02020603050405020304" pitchFamily="18" charset="0"/>
                <a:cs typeface="Times New Roman" panose="02020603050405020304" pitchFamily="18" charset="0"/>
              </a:rPr>
              <a:t> 但也有一些分子的空间结构无法解释。如硫酸根是正四面体构型。</a:t>
            </a:r>
            <a:endParaRPr lang="zh-CN" altLang="en-US" sz="2200" kern="0" dirty="0" smtClean="0">
              <a:latin typeface="Times New Roman" panose="02020603050405020304" pitchFamily="18" charset="0"/>
              <a:cs typeface="Times New Roman" panose="02020603050405020304" pitchFamily="18" charset="0"/>
            </a:endParaRPr>
          </a:p>
          <a:p>
            <a:pPr algn="just">
              <a:lnSpc>
                <a:spcPct val="150000"/>
              </a:lnSpc>
              <a:defRPr/>
            </a:pPr>
            <a:r>
              <a:rPr lang="en-US" altLang="zh-CN" sz="2200" kern="0" dirty="0" smtClean="0">
                <a:solidFill>
                  <a:srgbClr val="0000CC"/>
                </a:solidFill>
                <a:latin typeface="Times New Roman" panose="02020603050405020304" pitchFamily="18" charset="0"/>
                <a:cs typeface="Times New Roman" panose="02020603050405020304" pitchFamily="18" charset="0"/>
              </a:rPr>
              <a:t> =</a:t>
            </a:r>
            <a:r>
              <a:rPr lang="en-US" altLang="zh-CN" sz="2200" kern="0" dirty="0" smtClean="0">
                <a:solidFill>
                  <a:srgbClr val="0000CC"/>
                </a:solidFill>
                <a:latin typeface="Times New Roman" panose="02020603050405020304" pitchFamily="18" charset="0"/>
                <a:cs typeface="Times New Roman" panose="02020603050405020304" pitchFamily="18" charset="0"/>
                <a:sym typeface="Wingdings" pitchFamily="2" charset="2"/>
              </a:rPr>
              <a:t></a:t>
            </a:r>
            <a:r>
              <a:rPr lang="zh-CN" altLang="en-US" sz="2200" kern="0" dirty="0" smtClean="0">
                <a:solidFill>
                  <a:srgbClr val="FF0000"/>
                </a:solidFill>
                <a:latin typeface="Times New Roman" panose="02020603050405020304" pitchFamily="18" charset="0"/>
                <a:cs typeface="Times New Roman" panose="02020603050405020304" pitchFamily="18" charset="0"/>
                <a:sym typeface="Wingdings" pitchFamily="2" charset="2"/>
              </a:rPr>
              <a:t>价层电子对互斥理论</a:t>
            </a:r>
            <a:endParaRPr lang="zh-CN" altLang="en-US" sz="2200" kern="0" dirty="0" smtClean="0">
              <a:solidFill>
                <a:srgbClr val="FF0000"/>
              </a:solidFill>
              <a:latin typeface="Times New Roman" panose="02020603050405020304" pitchFamily="18" charset="0"/>
              <a:cs typeface="Times New Roman" panose="02020603050405020304" pitchFamily="18" charset="0"/>
            </a:endParaRPr>
          </a:p>
        </p:txBody>
      </p:sp>
      <p:sp>
        <p:nvSpPr>
          <p:cNvPr id="91140"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杂化轨道理论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a:xfrm>
            <a:off x="827088" y="987425"/>
            <a:ext cx="7777162" cy="3529013"/>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indent="457200" algn="just" eaLnBrk="1" hangingPunct="1">
              <a:lnSpc>
                <a:spcPct val="150000"/>
              </a:lnSpc>
              <a:spcBef>
                <a:spcPct val="0"/>
              </a:spcBef>
              <a:buFont typeface="Wingdings" panose="05000000000000000000" pitchFamily="2" charset="2"/>
              <a:buNone/>
              <a:defRPr/>
            </a:pPr>
            <a:r>
              <a:rPr lang="en-US" altLang="zh-CN" sz="2200" kern="0" dirty="0" smtClean="0">
                <a:solidFill>
                  <a:srgbClr val="000099"/>
                </a:solidFill>
                <a:latin typeface="Times New Roman" panose="02020603050405020304" pitchFamily="18" charset="0"/>
                <a:cs typeface="Times New Roman" panose="02020603050405020304" pitchFamily="18" charset="0"/>
              </a:rPr>
              <a:t> 1932</a:t>
            </a:r>
            <a:r>
              <a:rPr lang="zh-CN" altLang="en-US" sz="2200" kern="0" dirty="0" smtClean="0">
                <a:solidFill>
                  <a:srgbClr val="000099"/>
                </a:solidFill>
                <a:latin typeface="Times New Roman" panose="02020603050405020304" pitchFamily="18" charset="0"/>
                <a:cs typeface="Times New Roman" panose="02020603050405020304" pitchFamily="18" charset="0"/>
              </a:rPr>
              <a:t>年，由美国化学家 </a:t>
            </a:r>
            <a:r>
              <a:rPr lang="en-US" altLang="zh-CN" sz="2200" kern="0" dirty="0" err="1" smtClean="0">
                <a:solidFill>
                  <a:srgbClr val="000099"/>
                </a:solidFill>
                <a:latin typeface="Times New Roman" panose="02020603050405020304" pitchFamily="18" charset="0"/>
                <a:cs typeface="Times New Roman" panose="02020603050405020304" pitchFamily="18" charset="0"/>
              </a:rPr>
              <a:t>Mulliken</a:t>
            </a:r>
            <a:r>
              <a:rPr lang="en-US" altLang="zh-CN" sz="2200" kern="0" dirty="0" smtClean="0">
                <a:solidFill>
                  <a:srgbClr val="000099"/>
                </a:solidFill>
                <a:latin typeface="Times New Roman" panose="02020603050405020304" pitchFamily="18" charset="0"/>
                <a:cs typeface="Times New Roman" panose="02020603050405020304" pitchFamily="18" charset="0"/>
              </a:rPr>
              <a:t> RS</a:t>
            </a:r>
            <a:r>
              <a:rPr lang="zh-CN" altLang="en-US" sz="2200" kern="0" dirty="0" smtClean="0">
                <a:solidFill>
                  <a:srgbClr val="000099"/>
                </a:solidFill>
                <a:latin typeface="Times New Roman" panose="02020603050405020304" pitchFamily="18" charset="0"/>
                <a:cs typeface="Times New Roman" panose="02020603050405020304" pitchFamily="18" charset="0"/>
              </a:rPr>
              <a:t>和德国化学家</a:t>
            </a:r>
            <a:r>
              <a:rPr lang="en-US" altLang="zh-CN" sz="2200" kern="0" dirty="0" smtClean="0">
                <a:solidFill>
                  <a:srgbClr val="000099"/>
                </a:solidFill>
                <a:latin typeface="Times New Roman" panose="02020603050405020304" pitchFamily="18" charset="0"/>
                <a:cs typeface="Times New Roman" panose="02020603050405020304" pitchFamily="18" charset="0"/>
              </a:rPr>
              <a:t>Hund F </a:t>
            </a:r>
            <a:r>
              <a:rPr lang="zh-CN" altLang="en-US" sz="2200" kern="0" dirty="0" smtClean="0">
                <a:solidFill>
                  <a:srgbClr val="000099"/>
                </a:solidFill>
                <a:latin typeface="Times New Roman" panose="02020603050405020304" pitchFamily="18" charset="0"/>
                <a:cs typeface="Times New Roman" panose="02020603050405020304" pitchFamily="18" charset="0"/>
              </a:rPr>
              <a:t>提出。该理论着眼于分子的整体性，认为原子在形成分子时，所有电子都有贡献，分子中的电子不再从属于某个原子，而是在整个分子中运动。因此就比较全面的反映了分子内部电子的各种运动状态，能较好地说明多原子分子的结构，在共价键理论中占有非常重要的地位。</a:t>
            </a:r>
          </a:p>
        </p:txBody>
      </p:sp>
    </p:spTree>
  </p:cSld>
  <p:clrMapOvr>
    <a:masterClrMapping/>
  </p:clrMapOvr>
  <p:transition spd="slow" advTm="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 </a:t>
            </a:r>
            <a:r>
              <a:rPr lang="zh-CN" altLang="en-US" sz="2800">
                <a:latin typeface="微软雅黑" panose="020B0503020204020204" pitchFamily="34" charset="-122"/>
                <a:ea typeface="微软雅黑" panose="020B0503020204020204" pitchFamily="34" charset="-122"/>
              </a:rPr>
              <a:t>离子键</a:t>
            </a:r>
          </a:p>
        </p:txBody>
      </p:sp>
      <p:sp>
        <p:nvSpPr>
          <p:cNvPr id="9" name="Rectangle 3"/>
          <p:cNvSpPr txBox="1">
            <a:spLocks noChangeArrowheads="1"/>
          </p:cNvSpPr>
          <p:nvPr/>
        </p:nvSpPr>
        <p:spPr bwMode="auto">
          <a:xfrm>
            <a:off x="531813" y="699542"/>
            <a:ext cx="7921625"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6688" indent="457200">
              <a:defRPr b="1">
                <a:solidFill>
                  <a:schemeClr val="tx1"/>
                </a:solidFill>
                <a:latin typeface="Arial" panose="020B0604020202020204" pitchFamily="34" charset="0"/>
                <a:ea typeface="华文细黑" panose="02010600040101010101" pitchFamily="2" charset="-122"/>
              </a:defRPr>
            </a:lvl1pPr>
            <a:lvl2pPr marL="500063" indent="-166688">
              <a:defRPr b="1">
                <a:solidFill>
                  <a:schemeClr val="tx1"/>
                </a:solidFill>
                <a:latin typeface="Arial" panose="020B0604020202020204" pitchFamily="34" charset="0"/>
                <a:ea typeface="华文细黑" panose="02010600040101010101" pitchFamily="2" charset="-122"/>
              </a:defRPr>
            </a:lvl2pPr>
            <a:lvl3pPr marL="828675" indent="-160338">
              <a:defRPr b="1">
                <a:solidFill>
                  <a:schemeClr val="tx1"/>
                </a:solidFill>
                <a:latin typeface="Arial" panose="020B0604020202020204" pitchFamily="34" charset="0"/>
                <a:ea typeface="华文细黑" panose="02010600040101010101" pitchFamily="2" charset="-122"/>
              </a:defRPr>
            </a:lvl3pPr>
            <a:lvl4pPr marL="1163638" indent="-166688">
              <a:defRPr b="1">
                <a:solidFill>
                  <a:schemeClr val="tx1"/>
                </a:solidFill>
                <a:latin typeface="Arial" panose="020B0604020202020204" pitchFamily="34" charset="0"/>
                <a:ea typeface="华文细黑" panose="02010600040101010101" pitchFamily="2" charset="-122"/>
              </a:defRPr>
            </a:lvl4pPr>
            <a:lvl5pPr marL="1500188" indent="-169863">
              <a:defRPr b="1">
                <a:solidFill>
                  <a:schemeClr val="tx1"/>
                </a:solidFill>
                <a:latin typeface="Arial" panose="020B0604020202020204" pitchFamily="34" charset="0"/>
                <a:ea typeface="华文细黑" panose="02010600040101010101" pitchFamily="2" charset="-122"/>
              </a:defRPr>
            </a:lvl5pPr>
            <a:lvl6pPr marL="19573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4145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28717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3289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gn="just" fontAlgn="ctr">
              <a:lnSpc>
                <a:spcPct val="150000"/>
              </a:lnSpc>
              <a:spcBef>
                <a:spcPct val="20000"/>
              </a:spcBef>
              <a:buClr>
                <a:schemeClr val="accent1"/>
              </a:buClr>
              <a:buSzPct val="60000"/>
              <a:buFont typeface="Wingdings" panose="05000000000000000000" pitchFamily="2" charset="2"/>
              <a:buNone/>
            </a:pPr>
            <a:r>
              <a:rPr lang="zh-CN" altLang="en-US" sz="2000" dirty="0">
                <a:solidFill>
                  <a:srgbClr val="0000CC"/>
                </a:solidFill>
                <a:latin typeface="微软雅黑" panose="020B0503020204020204" pitchFamily="34" charset="-122"/>
                <a:ea typeface="微软雅黑" panose="020B0503020204020204" pitchFamily="34" charset="-122"/>
                <a:cs typeface="华文新魏" panose="02010800040101010101" pitchFamily="2" charset="-122"/>
              </a:rPr>
              <a:t>化学上将原子（或离子）间相互结合的强烈作用力称为</a:t>
            </a:r>
            <a:r>
              <a:rPr lang="zh-CN" altLang="en-US" sz="2000" dirty="0">
                <a:solidFill>
                  <a:srgbClr val="FF0000"/>
                </a:solidFill>
                <a:latin typeface="微软雅黑" panose="020B0503020204020204" pitchFamily="34" charset="-122"/>
                <a:ea typeface="微软雅黑" panose="020B0503020204020204" pitchFamily="34" charset="-122"/>
                <a:cs typeface="华文新魏" panose="02010800040101010101" pitchFamily="2" charset="-122"/>
              </a:rPr>
              <a:t>化学键</a:t>
            </a:r>
            <a:r>
              <a:rPr lang="zh-CN" altLang="en-US" sz="2000" dirty="0">
                <a:solidFill>
                  <a:srgbClr val="0000CC"/>
                </a:solidFill>
                <a:latin typeface="微软雅黑" panose="020B0503020204020204" pitchFamily="34" charset="-122"/>
                <a:ea typeface="微软雅黑" panose="020B0503020204020204" pitchFamily="34" charset="-122"/>
                <a:cs typeface="华文新魏" panose="02010800040101010101" pitchFamily="2" charset="-122"/>
              </a:rPr>
              <a:t>。由于元素的电负性</a:t>
            </a:r>
            <a:r>
              <a:rPr lang="zh-CN" altLang="en-US" sz="2000" dirty="0" smtClean="0">
                <a:solidFill>
                  <a:srgbClr val="0000CC"/>
                </a:solidFill>
                <a:latin typeface="微软雅黑" panose="020B0503020204020204" pitchFamily="34" charset="-122"/>
                <a:ea typeface="微软雅黑" panose="020B0503020204020204" pitchFamily="34" charset="-122"/>
                <a:cs typeface="华文新魏" panose="02010800040101010101" pitchFamily="2" charset="-122"/>
              </a:rPr>
              <a:t>不同，相互</a:t>
            </a:r>
            <a:r>
              <a:rPr lang="zh-CN" altLang="en-US" sz="2000" dirty="0">
                <a:solidFill>
                  <a:srgbClr val="0000CC"/>
                </a:solidFill>
                <a:latin typeface="微软雅黑" panose="020B0503020204020204" pitchFamily="34" charset="-122"/>
                <a:ea typeface="微软雅黑" panose="020B0503020204020204" pitchFamily="34" charset="-122"/>
                <a:cs typeface="华文新魏" panose="02010800040101010101" pitchFamily="2" charset="-122"/>
              </a:rPr>
              <a:t>形成的化学键有多种</a:t>
            </a:r>
            <a:r>
              <a:rPr lang="zh-CN" altLang="en-US" sz="2000" dirty="0" smtClean="0">
                <a:solidFill>
                  <a:srgbClr val="0000CC"/>
                </a:solidFill>
                <a:latin typeface="微软雅黑" panose="020B0503020204020204" pitchFamily="34" charset="-122"/>
                <a:ea typeface="微软雅黑" panose="020B0503020204020204" pitchFamily="34" charset="-122"/>
                <a:cs typeface="华文新魏" panose="02010800040101010101" pitchFamily="2" charset="-122"/>
              </a:rPr>
              <a:t>类型，通常</a:t>
            </a:r>
            <a:r>
              <a:rPr lang="zh-CN" altLang="en-US" sz="2000" dirty="0">
                <a:solidFill>
                  <a:srgbClr val="0000CC"/>
                </a:solidFill>
                <a:latin typeface="微软雅黑" panose="020B0503020204020204" pitchFamily="34" charset="-122"/>
                <a:ea typeface="微软雅黑" panose="020B0503020204020204" pitchFamily="34" charset="-122"/>
                <a:cs typeface="华文新魏" panose="02010800040101010101" pitchFamily="2" charset="-122"/>
              </a:rPr>
              <a:t>有</a:t>
            </a:r>
            <a:r>
              <a:rPr lang="zh-CN" altLang="en-US" sz="2000" dirty="0">
                <a:solidFill>
                  <a:srgbClr val="FF0000"/>
                </a:solidFill>
                <a:latin typeface="微软雅黑" panose="020B0503020204020204" pitchFamily="34" charset="-122"/>
                <a:ea typeface="微软雅黑" panose="020B0503020204020204" pitchFamily="34" charset="-122"/>
                <a:cs typeface="华文新魏" panose="02010800040101010101" pitchFamily="2" charset="-122"/>
              </a:rPr>
              <a:t>离子键、共价键、金属键</a:t>
            </a:r>
            <a:r>
              <a:rPr lang="zh-CN" altLang="en-US" sz="2000" dirty="0">
                <a:solidFill>
                  <a:srgbClr val="0000CC"/>
                </a:solidFill>
                <a:latin typeface="微软雅黑" panose="020B0503020204020204" pitchFamily="34" charset="-122"/>
                <a:ea typeface="微软雅黑" panose="020B0503020204020204" pitchFamily="34" charset="-122"/>
                <a:cs typeface="华文新魏" panose="02010800040101010101" pitchFamily="2" charset="-122"/>
              </a:rPr>
              <a:t>等，也不能用一种理论解释。</a:t>
            </a:r>
          </a:p>
          <a:p>
            <a:pPr algn="just" fontAlgn="ctr">
              <a:lnSpc>
                <a:spcPct val="120000"/>
              </a:lnSpc>
              <a:spcBef>
                <a:spcPct val="20000"/>
              </a:spcBef>
              <a:buClr>
                <a:schemeClr val="accent1"/>
              </a:buClr>
              <a:buSzPct val="60000"/>
              <a:buFont typeface="Wingdings" panose="05000000000000000000" pitchFamily="2" charset="2"/>
              <a:buChar char="l"/>
            </a:pPr>
            <a:endParaRPr lang="zh-CN" altLang="en-US" sz="3600" dirty="0">
              <a:ea typeface="微软雅黑" panose="020B0503020204020204" pitchFamily="34" charset="-122"/>
              <a:cs typeface="华文新魏" panose="02010800040101010101" pitchFamily="2" charset="-122"/>
            </a:endParaRPr>
          </a:p>
        </p:txBody>
      </p:sp>
      <p:pic>
        <p:nvPicPr>
          <p:cNvPr id="9220" name="Picture 2"/>
          <p:cNvPicPr>
            <a:picLocks noChangeArrowheads="1"/>
          </p:cNvPicPr>
          <p:nvPr/>
        </p:nvPicPr>
        <p:blipFill>
          <a:blip r:embed="rId3">
            <a:extLst>
              <a:ext uri="{28A0092B-C50C-407E-A947-70E740481C1C}">
                <a14:useLocalDpi xmlns:a14="http://schemas.microsoft.com/office/drawing/2010/main" val="0"/>
              </a:ext>
            </a:extLst>
          </a:blip>
          <a:srcRect l="2917" r="3719" b="3874"/>
          <a:stretch>
            <a:fillRect/>
          </a:stretch>
        </p:blipFill>
        <p:spPr bwMode="auto">
          <a:xfrm>
            <a:off x="2187575" y="2335213"/>
            <a:ext cx="4608513" cy="280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9552" y="855752"/>
            <a:ext cx="8352928" cy="707886"/>
          </a:xfrm>
          <a:prstGeom prst="rect">
            <a:avLst/>
          </a:prstGeom>
          <a:noFill/>
        </p:spPr>
        <p:txBody>
          <a:bodyPr wrap="square" rtlCol="0">
            <a:spAutoFit/>
          </a:bodyPr>
          <a:lstStyle/>
          <a:p>
            <a:r>
              <a:rPr lang="zh-CN" altLang="en-US" sz="2400" b="0" dirty="0" smtClean="0">
                <a:solidFill>
                  <a:srgbClr val="0000CC"/>
                </a:solidFill>
                <a:latin typeface="微软雅黑" panose="020B0503020204020204" pitchFamily="34" charset="-122"/>
                <a:ea typeface="微软雅黑" panose="020B0503020204020204" pitchFamily="34" charset="-122"/>
              </a:rPr>
              <a:t>看视频，回答以下问题：</a:t>
            </a:r>
            <a:r>
              <a:rPr lang="en-US" altLang="zh-CN" sz="1600" b="0" dirty="0">
                <a:solidFill>
                  <a:srgbClr val="0000CC"/>
                </a:solidFill>
                <a:latin typeface="+mn-lt"/>
                <a:ea typeface="微软雅黑" panose="020B0503020204020204" pitchFamily="34" charset="-122"/>
              </a:rPr>
              <a:t>http://open.163.com/newview/movie/free?pid=MEIUNLS9Q&amp;mid=MEK2S5B94</a:t>
            </a:r>
            <a:endParaRPr lang="zh-CN" altLang="en-US" sz="1600" b="0" dirty="0">
              <a:solidFill>
                <a:srgbClr val="0000CC"/>
              </a:solidFill>
              <a:latin typeface="+mn-lt"/>
              <a:ea typeface="微软雅黑" panose="020B0503020204020204" pitchFamily="34" charset="-122"/>
            </a:endParaRPr>
          </a:p>
        </p:txBody>
      </p:sp>
      <p:sp>
        <p:nvSpPr>
          <p:cNvPr id="3" name="文本框 2"/>
          <p:cNvSpPr txBox="1"/>
          <p:nvPr/>
        </p:nvSpPr>
        <p:spPr>
          <a:xfrm>
            <a:off x="683568" y="1563638"/>
            <a:ext cx="7920880" cy="2246769"/>
          </a:xfrm>
          <a:prstGeom prst="rect">
            <a:avLst/>
          </a:prstGeom>
          <a:noFill/>
        </p:spPr>
        <p:txBody>
          <a:bodyPr wrap="square" rtlCol="0">
            <a:spAutoFit/>
          </a:bodyPr>
          <a:lstStyle/>
          <a:p>
            <a:pPr marL="342900" indent="-342900">
              <a:buAutoNum type="arabicPeriod"/>
            </a:pPr>
            <a:r>
              <a:rPr lang="zh-CN" altLang="en-US" sz="2000" dirty="0" smtClean="0"/>
              <a:t>什么是分子轨道？</a:t>
            </a:r>
            <a:endParaRPr lang="en-US" altLang="zh-CN" sz="2000" dirty="0" smtClean="0"/>
          </a:p>
          <a:p>
            <a:pPr marL="342900" indent="-342900">
              <a:buAutoNum type="arabicPeriod"/>
            </a:pPr>
            <a:r>
              <a:rPr lang="zh-CN" altLang="en-US" sz="2000" dirty="0" smtClean="0"/>
              <a:t>分子轨道用什么符号来表示？</a:t>
            </a:r>
            <a:endParaRPr lang="en-US" altLang="zh-CN" sz="2000" dirty="0" smtClean="0"/>
          </a:p>
          <a:p>
            <a:pPr marL="342900" indent="-342900">
              <a:buAutoNum type="arabicPeriod"/>
            </a:pPr>
            <a:r>
              <a:rPr lang="zh-CN" altLang="en-US" sz="2000" dirty="0" smtClean="0"/>
              <a:t>什么是成键分子轨道？什么是反键分子轨道？如何用符号表示？</a:t>
            </a:r>
            <a:endParaRPr lang="en-US" altLang="zh-CN" sz="2000" dirty="0" smtClean="0"/>
          </a:p>
          <a:p>
            <a:pPr marL="342900" indent="-342900">
              <a:buAutoNum type="arabicPeriod"/>
            </a:pPr>
            <a:r>
              <a:rPr lang="zh-CN" altLang="en-US" sz="2000" dirty="0" smtClean="0"/>
              <a:t>分子轨道成键的三原则是什么？</a:t>
            </a:r>
            <a:endParaRPr lang="en-US" altLang="zh-CN" sz="2000" dirty="0" smtClean="0"/>
          </a:p>
          <a:p>
            <a:pPr marL="342900" indent="-342900">
              <a:buAutoNum type="arabicPeriod"/>
            </a:pPr>
            <a:r>
              <a:rPr lang="zh-CN" altLang="en-US" sz="2000" dirty="0" smtClean="0"/>
              <a:t>用分子轨道理论解释</a:t>
            </a:r>
            <a:r>
              <a:rPr lang="en-US" altLang="zh-CN" sz="2000" dirty="0" err="1" smtClean="0"/>
              <a:t>NaH</a:t>
            </a:r>
            <a:r>
              <a:rPr lang="zh-CN" altLang="en-US" sz="2000" dirty="0" smtClean="0"/>
              <a:t>是离子化合物而不是共价化合物？</a:t>
            </a:r>
            <a:endParaRPr lang="en-US" altLang="zh-CN" sz="2000" dirty="0" smtClean="0"/>
          </a:p>
          <a:p>
            <a:pPr marL="342900" indent="-342900">
              <a:buAutoNum type="arabicPeriod"/>
            </a:pPr>
            <a:r>
              <a:rPr lang="en-US" altLang="zh-CN" sz="2000" dirty="0" smtClean="0"/>
              <a:t>a-g</a:t>
            </a:r>
            <a:r>
              <a:rPr lang="zh-CN" altLang="en-US" sz="2000" dirty="0" smtClean="0"/>
              <a:t>哪些是对称性匹配，哪些是不匹配的？</a:t>
            </a:r>
            <a:endParaRPr lang="en-US" altLang="zh-CN" sz="2000" dirty="0" smtClean="0"/>
          </a:p>
          <a:p>
            <a:pPr marL="342900" indent="-342900">
              <a:buAutoNum type="arabicPeriod"/>
            </a:pPr>
            <a:r>
              <a:rPr lang="zh-CN" altLang="en-US" sz="2000" dirty="0" smtClean="0"/>
              <a:t>处理分子轨道的关键是什么？</a:t>
            </a:r>
            <a:endParaRPr lang="zh-CN" altLang="en-US" sz="20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3939902"/>
            <a:ext cx="3043469" cy="7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3200" y="3926176"/>
            <a:ext cx="2476952" cy="80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4168" y="3925326"/>
            <a:ext cx="2875012" cy="790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486848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111250" y="804863"/>
            <a:ext cx="2881313"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理论要点 </a:t>
            </a:r>
            <a:r>
              <a:rPr lang="en-US" altLang="zh-CN" sz="2400" dirty="0">
                <a:solidFill>
                  <a:srgbClr val="FF0000"/>
                </a:solidFill>
                <a:latin typeface="Times New Roman" panose="02020603050405020304" pitchFamily="18" charset="0"/>
                <a:ea typeface="+mn-ea"/>
                <a:cs typeface="Times New Roman" panose="02020603050405020304" pitchFamily="18" charset="0"/>
              </a:rPr>
              <a:t>1</a:t>
            </a:r>
            <a:r>
              <a:rPr lang="zh-CN" altLang="en-US" sz="2400" dirty="0">
                <a:solidFill>
                  <a:srgbClr val="FF0000"/>
                </a:solidFill>
                <a:latin typeface="Times New Roman" panose="02020603050405020304" pitchFamily="18" charset="0"/>
                <a:ea typeface="+mn-ea"/>
                <a:cs typeface="Times New Roman" panose="02020603050405020304" pitchFamily="18" charset="0"/>
              </a:rPr>
              <a:t>：</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5" name="Rectangle 3"/>
          <p:cNvSpPr txBox="1">
            <a:spLocks noChangeArrowheads="1"/>
          </p:cNvSpPr>
          <p:nvPr/>
        </p:nvSpPr>
        <p:spPr>
          <a:xfrm>
            <a:off x="827087" y="1203325"/>
            <a:ext cx="7705725" cy="161290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indent="457200" eaLnBrk="1" hangingPunct="1">
              <a:lnSpc>
                <a:spcPct val="150000"/>
              </a:lnSpc>
              <a:buFont typeface="Wingdings" panose="05000000000000000000" pitchFamily="2" charset="2"/>
              <a:buNone/>
              <a:defRPr/>
            </a:pPr>
            <a:r>
              <a:rPr lang="zh-CN" altLang="en-US" sz="2000" kern="0" dirty="0" smtClean="0">
                <a:solidFill>
                  <a:srgbClr val="0000CC"/>
                </a:solidFill>
                <a:latin typeface="Times New Roman" pitchFamily="18" charset="0"/>
              </a:rPr>
              <a:t>与原子轨道相似，分子中电子的空间运动状态可用相应的分子轨道波函数</a:t>
            </a:r>
            <a:r>
              <a:rPr lang="en-US" altLang="zh-CN" sz="2000" i="1" kern="0" dirty="0" smtClean="0">
                <a:solidFill>
                  <a:srgbClr val="0000CC"/>
                </a:solidFill>
                <a:latin typeface="Times New Roman" pitchFamily="18" charset="0"/>
              </a:rPr>
              <a:t>ψ</a:t>
            </a:r>
            <a:r>
              <a:rPr lang="zh-CN" altLang="en-US" sz="2000" kern="0" dirty="0" smtClean="0">
                <a:solidFill>
                  <a:srgbClr val="0000CC"/>
                </a:solidFill>
                <a:latin typeface="Times New Roman" pitchFamily="18" charset="0"/>
              </a:rPr>
              <a:t>（称为分子轨道）来描述。</a:t>
            </a:r>
            <a:endParaRPr lang="en-US" altLang="zh-CN" sz="2000" kern="0" dirty="0" smtClean="0">
              <a:solidFill>
                <a:srgbClr val="0000CC"/>
              </a:solidFill>
              <a:latin typeface="Times New Roman" pitchFamily="18" charset="0"/>
            </a:endParaRPr>
          </a:p>
          <a:p>
            <a:pPr marL="0" indent="457200" eaLnBrk="1" hangingPunct="1">
              <a:lnSpc>
                <a:spcPct val="150000"/>
              </a:lnSpc>
              <a:buFont typeface="Wingdings" panose="05000000000000000000" pitchFamily="2" charset="2"/>
              <a:buNone/>
              <a:defRPr/>
            </a:pPr>
            <a:r>
              <a:rPr lang="en-US" altLang="zh-CN" sz="2000" i="1" kern="0" dirty="0" smtClean="0">
                <a:solidFill>
                  <a:srgbClr val="FF0000"/>
                </a:solidFill>
                <a:latin typeface="Times New Roman" pitchFamily="18" charset="0"/>
              </a:rPr>
              <a:t>ψ</a:t>
            </a:r>
            <a:r>
              <a:rPr lang="en-US" altLang="zh-CN" sz="2000" kern="0" baseline="30000" dirty="0" smtClean="0">
                <a:solidFill>
                  <a:srgbClr val="FF0000"/>
                </a:solidFill>
                <a:latin typeface="Times New Roman" pitchFamily="18" charset="0"/>
              </a:rPr>
              <a:t>2 </a:t>
            </a:r>
            <a:r>
              <a:rPr lang="zh-CN" altLang="en-US" sz="2000" kern="0" dirty="0" smtClean="0">
                <a:solidFill>
                  <a:srgbClr val="0000CC"/>
                </a:solidFill>
                <a:latin typeface="Times New Roman" pitchFamily="18" charset="0"/>
              </a:rPr>
              <a:t>为分子中电子在空间各处出现的几率密度或电子云。</a:t>
            </a:r>
            <a:endParaRPr lang="zh-CN" altLang="en-US" sz="2000" kern="0" baseline="30000" dirty="0" smtClean="0">
              <a:solidFill>
                <a:srgbClr val="0000CC"/>
              </a:solidFill>
              <a:latin typeface="Times New Roman" pitchFamily="18" charset="0"/>
            </a:endParaRPr>
          </a:p>
        </p:txBody>
      </p:sp>
      <p:sp>
        <p:nvSpPr>
          <p:cNvPr id="6" name="Rectangle 3"/>
          <p:cNvSpPr txBox="1">
            <a:spLocks noChangeArrowheads="1"/>
          </p:cNvSpPr>
          <p:nvPr/>
        </p:nvSpPr>
        <p:spPr bwMode="auto">
          <a:xfrm>
            <a:off x="971550" y="2859088"/>
            <a:ext cx="7056438" cy="512762"/>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marL="0" indent="0" algn="ctr" eaLnBrk="1" hangingPunct="1">
              <a:buFont typeface="Wingdings" pitchFamily="2" charset="2"/>
              <a:buNone/>
              <a:defRPr/>
            </a:pPr>
            <a:r>
              <a:rPr lang="zh-CN" altLang="en-US" sz="2000" kern="0" dirty="0" smtClean="0">
                <a:solidFill>
                  <a:srgbClr val="FF0000"/>
                </a:solidFill>
                <a:latin typeface="Times New Roman" pitchFamily="18" charset="0"/>
              </a:rPr>
              <a:t>原子轨道和分子轨道的主要区别</a:t>
            </a:r>
          </a:p>
        </p:txBody>
      </p:sp>
      <p:graphicFrame>
        <p:nvGraphicFramePr>
          <p:cNvPr id="8" name="Group 35"/>
          <p:cNvGraphicFramePr>
            <a:graphicFrameLocks noGrp="1"/>
          </p:cNvGraphicFramePr>
          <p:nvPr/>
        </p:nvGraphicFramePr>
        <p:xfrm>
          <a:off x="1116013" y="3252788"/>
          <a:ext cx="7416800" cy="1630362"/>
        </p:xfrm>
        <a:graphic>
          <a:graphicData uri="http://schemas.openxmlformats.org/drawingml/2006/table">
            <a:tbl>
              <a:tblPr/>
              <a:tblGrid>
                <a:gridCol w="3673814">
                  <a:extLst>
                    <a:ext uri="{9D8B030D-6E8A-4147-A177-3AD203B41FA5}">
                      <a16:colId xmlns:a16="http://schemas.microsoft.com/office/drawing/2014/main" xmlns="" val="20000"/>
                    </a:ext>
                  </a:extLst>
                </a:gridCol>
                <a:gridCol w="3742986">
                  <a:extLst>
                    <a:ext uri="{9D8B030D-6E8A-4147-A177-3AD203B41FA5}">
                      <a16:colId xmlns:a16="http://schemas.microsoft.com/office/drawing/2014/main" xmlns="" val="20001"/>
                    </a:ext>
                  </a:extLst>
                </a:gridCol>
              </a:tblGrid>
              <a:tr h="397121">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1" i="0" u="none" strike="noStrike" cap="none" normalizeH="0" baseline="0" dirty="0" smtClean="0">
                          <a:ln>
                            <a:noFill/>
                          </a:ln>
                          <a:solidFill>
                            <a:srgbClr val="000099"/>
                          </a:solidFill>
                          <a:effectLst/>
                          <a:latin typeface="Times New Roman" panose="02020603050405020304" pitchFamily="18" charset="0"/>
                          <a:ea typeface="+mn-ea"/>
                          <a:cs typeface="Times New Roman" panose="02020603050405020304" pitchFamily="18" charset="0"/>
                        </a:rPr>
                        <a:t>          </a:t>
                      </a:r>
                      <a:r>
                        <a:rPr kumimoji="0" lang="zh-CN" altLang="en-US" sz="2000" b="1" i="0" u="none" strike="noStrike" cap="none" normalizeH="0" baseline="0" dirty="0" smtClean="0">
                          <a:ln>
                            <a:noFill/>
                          </a:ln>
                          <a:solidFill>
                            <a:srgbClr val="000099"/>
                          </a:solidFill>
                          <a:effectLst/>
                          <a:latin typeface="Times New Roman" panose="02020603050405020304" pitchFamily="18" charset="0"/>
                          <a:ea typeface="+mn-ea"/>
                          <a:cs typeface="Times New Roman" panose="02020603050405020304" pitchFamily="18" charset="0"/>
                        </a:rPr>
                        <a:t>原子轨道</a:t>
                      </a:r>
                    </a:p>
                  </a:txBody>
                  <a:tcPr marL="91438" marR="91438" marT="45717" marB="45717"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1" i="0" u="none" strike="noStrike" cap="none" normalizeH="0" baseline="0" dirty="0" smtClean="0">
                          <a:ln>
                            <a:noFill/>
                          </a:ln>
                          <a:solidFill>
                            <a:srgbClr val="000099"/>
                          </a:solidFill>
                          <a:effectLst/>
                          <a:latin typeface="Times New Roman" panose="02020603050405020304" pitchFamily="18" charset="0"/>
                          <a:ea typeface="+mn-ea"/>
                          <a:cs typeface="Times New Roman" panose="02020603050405020304" pitchFamily="18" charset="0"/>
                        </a:rPr>
                        <a:t>          </a:t>
                      </a:r>
                      <a:r>
                        <a:rPr kumimoji="0" lang="zh-CN" altLang="en-US" sz="2000" b="1" i="0" u="none" strike="noStrike" cap="none" normalizeH="0" baseline="0" dirty="0" smtClean="0">
                          <a:ln>
                            <a:noFill/>
                          </a:ln>
                          <a:solidFill>
                            <a:srgbClr val="000099"/>
                          </a:solidFill>
                          <a:effectLst/>
                          <a:latin typeface="Times New Roman" panose="02020603050405020304" pitchFamily="18" charset="0"/>
                          <a:ea typeface="+mn-ea"/>
                          <a:cs typeface="Times New Roman" panose="02020603050405020304" pitchFamily="18" charset="0"/>
                        </a:rPr>
                        <a:t>分子轨道</a:t>
                      </a:r>
                    </a:p>
                  </a:txBody>
                  <a:tcPr marL="91438" marR="91438" marT="45717" marB="45717"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233241">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     电子</a:t>
                      </a:r>
                      <a:r>
                        <a:rPr kumimoji="0" lang="zh-CN" altLang="en-US" sz="20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的运动只受 </a:t>
                      </a:r>
                      <a:r>
                        <a:rPr kumimoji="0" lang="en-US" altLang="zh-CN" sz="20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1</a:t>
                      </a:r>
                      <a:r>
                        <a:rPr kumimoji="0" lang="zh-CN" altLang="en-US" sz="20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个原子核的作用，原子轨道是单核系统。</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用</a:t>
                      </a:r>
                      <a:r>
                        <a:rPr kumimoji="0" lang="zh-CN" altLang="en-US" sz="20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符号 </a:t>
                      </a:r>
                      <a:r>
                        <a:rPr kumimoji="0" lang="en-US" altLang="zh-CN" sz="2000" b="1" i="1" u="none" strike="noStrike" cap="none" normalizeH="0" baseline="0" smtClean="0">
                          <a:ln>
                            <a:noFill/>
                          </a:ln>
                          <a:solidFill>
                            <a:srgbClr val="FF0000"/>
                          </a:solidFill>
                          <a:effectLst/>
                          <a:latin typeface="Times New Roman" panose="02020603050405020304" pitchFamily="18" charset="0"/>
                          <a:ea typeface="+mn-ea"/>
                          <a:cs typeface="Times New Roman" panose="02020603050405020304" pitchFamily="18" charset="0"/>
                        </a:rPr>
                        <a:t>s, p, d </a:t>
                      </a:r>
                      <a:r>
                        <a:rPr kumimoji="0" lang="zh-CN" altLang="en-US" sz="20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表示</a:t>
                      </a:r>
                      <a:r>
                        <a:rPr kumimoji="0" lang="zh-CN" altLang="en-US" sz="20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a:t>
                      </a:r>
                    </a:p>
                  </a:txBody>
                  <a:tcPr marL="91438" marR="91438" marT="45717" marB="45717"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     电子则在所有原子核势场作用下运动，分子轨道是多核系统。 </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用符号</a:t>
                      </a:r>
                      <a:r>
                        <a:rPr kumimoji="0" lang="en-US" altLang="zh-CN" sz="2000" b="1" i="1" u="none" strike="noStrike" cap="none" normalizeH="0" baseline="0" dirty="0" smtClean="0">
                          <a:ln>
                            <a:noFill/>
                          </a:ln>
                          <a:solidFill>
                            <a:srgbClr val="FF0000"/>
                          </a:solidFill>
                          <a:effectLst/>
                          <a:latin typeface="Times New Roman" panose="02020603050405020304" pitchFamily="18" charset="0"/>
                          <a:ea typeface="+mn-ea"/>
                          <a:cs typeface="Times New Roman" panose="02020603050405020304" pitchFamily="18" charset="0"/>
                        </a:rPr>
                        <a:t>σ, π, δ</a:t>
                      </a:r>
                      <a:r>
                        <a:rPr kumimoji="0" lang="zh-CN" altLang="en-US" sz="20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表示。</a:t>
                      </a:r>
                    </a:p>
                  </a:txBody>
                  <a:tcPr marL="91438" marR="91438" marT="45717" marB="45717"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9524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258888" y="877888"/>
            <a:ext cx="2881312"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理论要点 </a:t>
            </a:r>
            <a:r>
              <a:rPr lang="en-US" altLang="zh-CN" sz="2400" dirty="0">
                <a:solidFill>
                  <a:srgbClr val="FF0000"/>
                </a:solidFill>
                <a:latin typeface="Times New Roman" panose="02020603050405020304" pitchFamily="18" charset="0"/>
                <a:ea typeface="+mn-ea"/>
                <a:cs typeface="Times New Roman" panose="02020603050405020304" pitchFamily="18" charset="0"/>
              </a:rPr>
              <a:t>2</a:t>
            </a:r>
            <a:r>
              <a:rPr lang="zh-CN" altLang="en-US" sz="2400" dirty="0">
                <a:solidFill>
                  <a:srgbClr val="FF0000"/>
                </a:solidFill>
                <a:latin typeface="Times New Roman" panose="02020603050405020304" pitchFamily="18" charset="0"/>
                <a:ea typeface="+mn-ea"/>
                <a:cs typeface="Times New Roman" panose="02020603050405020304" pitchFamily="18" charset="0"/>
              </a:rPr>
              <a:t>：</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9" name="Rectangle 3"/>
          <p:cNvSpPr txBox="1">
            <a:spLocks noChangeArrowheads="1"/>
          </p:cNvSpPr>
          <p:nvPr/>
        </p:nvSpPr>
        <p:spPr>
          <a:xfrm>
            <a:off x="1187450" y="1536700"/>
            <a:ext cx="7561263" cy="963613"/>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eaLnBrk="1" hangingPunct="1">
              <a:buClr>
                <a:srgbClr val="FF0000"/>
              </a:buClr>
              <a:buSzPct val="100000"/>
              <a:buFont typeface="Wingdings" panose="05000000000000000000" pitchFamily="2" charset="2"/>
              <a:buChar char="Ø"/>
              <a:defRPr/>
            </a:pPr>
            <a:r>
              <a:rPr lang="zh-CN" altLang="en-US" sz="2000" kern="0" dirty="0" smtClean="0">
                <a:solidFill>
                  <a:srgbClr val="0000CC"/>
                </a:solidFill>
                <a:latin typeface="Times New Roman" pitchFamily="18" charset="0"/>
              </a:rPr>
              <a:t> 分子轨道可近似看成是由原子轨道线性组合（即相加或相减）而成。每个分子轨道都具有相应的能量。</a:t>
            </a:r>
            <a:r>
              <a:rPr lang="zh-CN" altLang="en-US" sz="2000" kern="0" dirty="0" smtClean="0">
                <a:solidFill>
                  <a:srgbClr val="0000CC"/>
                </a:solidFill>
              </a:rPr>
              <a:t> </a:t>
            </a:r>
          </a:p>
        </p:txBody>
      </p:sp>
      <p:sp>
        <p:nvSpPr>
          <p:cNvPr id="10" name="Rectangle 19"/>
          <p:cNvSpPr>
            <a:spLocks noChangeArrowheads="1"/>
          </p:cNvSpPr>
          <p:nvPr/>
        </p:nvSpPr>
        <p:spPr bwMode="auto">
          <a:xfrm>
            <a:off x="971550" y="2717800"/>
            <a:ext cx="7561263"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0" indent="0" eaLnBrk="1" hangingPunct="1">
              <a:lnSpc>
                <a:spcPct val="150000"/>
              </a:lnSpc>
              <a:spcBef>
                <a:spcPct val="20000"/>
              </a:spcBef>
              <a:buClr>
                <a:schemeClr val="tx2"/>
              </a:buClr>
              <a:buSzPct val="70000"/>
              <a:defRPr/>
            </a:pPr>
            <a:r>
              <a:rPr lang="zh-CN" altLang="en-US" sz="2000" dirty="0" smtClean="0">
                <a:solidFill>
                  <a:srgbClr val="FF0000"/>
                </a:solidFill>
                <a:latin typeface="Times New Roman" panose="02020603050405020304" pitchFamily="18" charset="0"/>
                <a:ea typeface="+mn-ea"/>
                <a:cs typeface="Times New Roman" panose="02020603050405020304" pitchFamily="18" charset="0"/>
              </a:rPr>
              <a:t>      例如</a:t>
            </a:r>
            <a:r>
              <a:rPr lang="zh-CN" altLang="en-US" sz="2000" dirty="0">
                <a:solidFill>
                  <a:srgbClr val="FF0000"/>
                </a:solidFill>
                <a:latin typeface="Times New Roman" panose="02020603050405020304" pitchFamily="18" charset="0"/>
                <a:ea typeface="+mn-ea"/>
                <a:cs typeface="Times New Roman" panose="02020603050405020304" pitchFamily="18" charset="0"/>
              </a:rPr>
              <a:t>：</a:t>
            </a:r>
            <a:r>
              <a:rPr lang="en-US" altLang="zh-CN" sz="2000" dirty="0">
                <a:solidFill>
                  <a:srgbClr val="0000CC"/>
                </a:solidFill>
                <a:latin typeface="Times New Roman" panose="02020603050405020304" pitchFamily="18" charset="0"/>
                <a:ea typeface="+mn-ea"/>
                <a:cs typeface="Times New Roman" panose="02020603050405020304" pitchFamily="18" charset="0"/>
              </a:rPr>
              <a:t>a</a:t>
            </a:r>
            <a:r>
              <a:rPr lang="zh-CN" altLang="en-US" sz="2000" dirty="0">
                <a:solidFill>
                  <a:srgbClr val="0000CC"/>
                </a:solidFill>
                <a:latin typeface="Times New Roman" panose="02020603050405020304" pitchFamily="18" charset="0"/>
                <a:ea typeface="+mn-ea"/>
                <a:cs typeface="Times New Roman" panose="02020603050405020304" pitchFamily="18" charset="0"/>
              </a:rPr>
              <a:t>、</a:t>
            </a:r>
            <a:r>
              <a:rPr lang="en-US" altLang="zh-CN" sz="2000" dirty="0">
                <a:solidFill>
                  <a:srgbClr val="0000CC"/>
                </a:solidFill>
                <a:latin typeface="Times New Roman" panose="02020603050405020304" pitchFamily="18" charset="0"/>
                <a:ea typeface="+mn-ea"/>
                <a:cs typeface="Times New Roman" panose="02020603050405020304" pitchFamily="18" charset="0"/>
              </a:rPr>
              <a:t>b</a:t>
            </a:r>
            <a:r>
              <a:rPr lang="zh-CN" altLang="en-US" sz="2000" dirty="0">
                <a:solidFill>
                  <a:srgbClr val="0000CC"/>
                </a:solidFill>
                <a:latin typeface="Times New Roman" panose="02020603050405020304" pitchFamily="18" charset="0"/>
                <a:ea typeface="+mn-ea"/>
                <a:cs typeface="Times New Roman" panose="02020603050405020304" pitchFamily="18" charset="0"/>
              </a:rPr>
              <a:t>两个氢原子的</a:t>
            </a:r>
            <a:r>
              <a:rPr lang="en-US" altLang="zh-CN" sz="2000" dirty="0" smtClean="0">
                <a:solidFill>
                  <a:srgbClr val="0000CC"/>
                </a:solidFill>
                <a:latin typeface="Times New Roman" panose="02020603050405020304" pitchFamily="18" charset="0"/>
                <a:ea typeface="+mn-ea"/>
                <a:cs typeface="Times New Roman" panose="02020603050405020304" pitchFamily="18" charset="0"/>
              </a:rPr>
              <a:t>1s </a:t>
            </a:r>
            <a:r>
              <a:rPr lang="zh-CN" altLang="en-US" sz="2000" dirty="0" smtClean="0">
                <a:solidFill>
                  <a:srgbClr val="0000CC"/>
                </a:solidFill>
                <a:latin typeface="Times New Roman" panose="02020603050405020304" pitchFamily="18" charset="0"/>
                <a:ea typeface="+mn-ea"/>
                <a:cs typeface="Times New Roman" panose="02020603050405020304" pitchFamily="18" charset="0"/>
              </a:rPr>
              <a:t>原子轨道 </a:t>
            </a:r>
            <a:r>
              <a:rPr lang="en-US" altLang="zh-CN" sz="2000"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000" i="1" dirty="0" smtClean="0">
                <a:solidFill>
                  <a:srgbClr val="0000CC"/>
                </a:solidFill>
                <a:latin typeface="Times New Roman" panose="02020603050405020304" pitchFamily="18" charset="0"/>
                <a:ea typeface="+mn-ea"/>
                <a:cs typeface="Times New Roman" panose="02020603050405020304" pitchFamily="18" charset="0"/>
              </a:rPr>
              <a:t>ψ</a:t>
            </a:r>
            <a:r>
              <a:rPr lang="en-US" altLang="zh-CN" sz="2000" baseline="-25000" dirty="0" smtClean="0">
                <a:solidFill>
                  <a:srgbClr val="0000CC"/>
                </a:solidFill>
                <a:latin typeface="Times New Roman" panose="02020603050405020304" pitchFamily="18" charset="0"/>
                <a:ea typeface="+mn-ea"/>
                <a:cs typeface="Times New Roman" panose="02020603050405020304" pitchFamily="18" charset="0"/>
              </a:rPr>
              <a:t>1sa</a:t>
            </a:r>
            <a:r>
              <a:rPr lang="en-US" altLang="zh-CN" sz="2000" dirty="0" smtClean="0">
                <a:solidFill>
                  <a:srgbClr val="0000CC"/>
                </a:solidFill>
                <a:latin typeface="Times New Roman" panose="02020603050405020304" pitchFamily="18" charset="0"/>
                <a:ea typeface="+mn-ea"/>
                <a:cs typeface="Times New Roman" panose="02020603050405020304" pitchFamily="18" charset="0"/>
              </a:rPr>
              <a:t> </a:t>
            </a:r>
            <a:r>
              <a:rPr lang="zh-CN" altLang="en-US" sz="2000" dirty="0" smtClean="0">
                <a:solidFill>
                  <a:srgbClr val="0000CC"/>
                </a:solidFill>
                <a:latin typeface="Times New Roman" panose="02020603050405020304" pitchFamily="18" charset="0"/>
                <a:ea typeface="+mn-ea"/>
                <a:cs typeface="Times New Roman" panose="02020603050405020304" pitchFamily="18" charset="0"/>
              </a:rPr>
              <a:t>和 </a:t>
            </a:r>
            <a:r>
              <a:rPr lang="en-US" altLang="zh-CN" sz="2000" i="1" dirty="0" smtClean="0">
                <a:solidFill>
                  <a:srgbClr val="0000CC"/>
                </a:solidFill>
                <a:latin typeface="Times New Roman" panose="02020603050405020304" pitchFamily="18" charset="0"/>
                <a:ea typeface="+mn-ea"/>
                <a:cs typeface="Times New Roman" panose="02020603050405020304" pitchFamily="18" charset="0"/>
              </a:rPr>
              <a:t>ψ</a:t>
            </a:r>
            <a:r>
              <a:rPr lang="en-US" altLang="zh-CN" sz="2000" baseline="-25000" dirty="0" smtClean="0">
                <a:solidFill>
                  <a:srgbClr val="0000CC"/>
                </a:solidFill>
                <a:latin typeface="Times New Roman" panose="02020603050405020304" pitchFamily="18" charset="0"/>
                <a:ea typeface="+mn-ea"/>
                <a:cs typeface="Times New Roman" panose="02020603050405020304" pitchFamily="18" charset="0"/>
              </a:rPr>
              <a:t>1sb</a:t>
            </a:r>
            <a:r>
              <a:rPr lang="en-US" altLang="zh-CN" sz="2000" dirty="0" smtClean="0">
                <a:solidFill>
                  <a:srgbClr val="0000CC"/>
                </a:solidFill>
                <a:latin typeface="Times New Roman" panose="02020603050405020304" pitchFamily="18" charset="0"/>
                <a:ea typeface="+mn-ea"/>
                <a:cs typeface="Times New Roman" panose="02020603050405020304" pitchFamily="18" charset="0"/>
              </a:rPr>
              <a:t>) </a:t>
            </a:r>
            <a:r>
              <a:rPr lang="zh-CN" altLang="en-US" sz="2000" dirty="0" smtClean="0">
                <a:solidFill>
                  <a:srgbClr val="0000CC"/>
                </a:solidFill>
                <a:latin typeface="Times New Roman" panose="02020603050405020304" pitchFamily="18" charset="0"/>
                <a:ea typeface="+mn-ea"/>
                <a:cs typeface="Times New Roman" panose="02020603050405020304" pitchFamily="18" charset="0"/>
              </a:rPr>
              <a:t>相加</a:t>
            </a:r>
            <a:r>
              <a:rPr lang="zh-CN" altLang="en-US" sz="2000" dirty="0">
                <a:solidFill>
                  <a:srgbClr val="0000CC"/>
                </a:solidFill>
                <a:latin typeface="Times New Roman" panose="02020603050405020304" pitchFamily="18" charset="0"/>
                <a:ea typeface="+mn-ea"/>
                <a:cs typeface="Times New Roman" panose="02020603050405020304" pitchFamily="18" charset="0"/>
              </a:rPr>
              <a:t>减，可组合成两个分子轨道</a:t>
            </a:r>
            <a:r>
              <a:rPr lang="en-US" altLang="zh-CN" sz="2000" dirty="0">
                <a:solidFill>
                  <a:srgbClr val="0000CC"/>
                </a:solidFill>
                <a:latin typeface="Times New Roman" panose="02020603050405020304" pitchFamily="18" charset="0"/>
                <a:ea typeface="+mn-ea"/>
                <a:cs typeface="Times New Roman" panose="02020603050405020304" pitchFamily="18" charset="0"/>
              </a:rPr>
              <a:t>(</a:t>
            </a:r>
            <a:r>
              <a:rPr lang="zh-CN" altLang="en-US" sz="2000" dirty="0" smtClean="0">
                <a:solidFill>
                  <a:srgbClr val="0000CC"/>
                </a:solidFill>
                <a:latin typeface="Times New Roman" panose="02020603050405020304" pitchFamily="18" charset="0"/>
                <a:ea typeface="+mn-ea"/>
                <a:cs typeface="Times New Roman" panose="02020603050405020304" pitchFamily="18" charset="0"/>
              </a:rPr>
              <a:t>成键轨道 </a:t>
            </a:r>
            <a:r>
              <a:rPr lang="en-US" altLang="zh-CN" sz="2000" i="1" dirty="0" smtClean="0">
                <a:solidFill>
                  <a:srgbClr val="0000CC"/>
                </a:solidFill>
                <a:latin typeface="Times New Roman" panose="02020603050405020304" pitchFamily="18" charset="0"/>
                <a:ea typeface="+mn-ea"/>
                <a:cs typeface="Times New Roman" panose="02020603050405020304" pitchFamily="18" charset="0"/>
              </a:rPr>
              <a:t>ψ</a:t>
            </a:r>
            <a:r>
              <a:rPr lang="en-US" altLang="zh-CN" sz="2000" i="1" baseline="-25000" dirty="0" smtClean="0">
                <a:solidFill>
                  <a:srgbClr val="0000CC"/>
                </a:solidFill>
                <a:latin typeface="Times New Roman" panose="02020603050405020304" pitchFamily="18" charset="0"/>
                <a:ea typeface="+mn-ea"/>
                <a:cs typeface="Times New Roman" panose="02020603050405020304" pitchFamily="18" charset="0"/>
              </a:rPr>
              <a:t>+ </a:t>
            </a:r>
            <a:r>
              <a:rPr lang="zh-CN" altLang="en-US" sz="2000" dirty="0" smtClean="0">
                <a:solidFill>
                  <a:srgbClr val="0000CC"/>
                </a:solidFill>
                <a:latin typeface="Times New Roman" panose="02020603050405020304" pitchFamily="18" charset="0"/>
                <a:ea typeface="+mn-ea"/>
                <a:cs typeface="Times New Roman" panose="02020603050405020304" pitchFamily="18" charset="0"/>
              </a:rPr>
              <a:t>和反键轨道 </a:t>
            </a:r>
            <a:r>
              <a:rPr lang="en-US" altLang="zh-CN" sz="2000" i="1" dirty="0" smtClean="0">
                <a:solidFill>
                  <a:srgbClr val="0000CC"/>
                </a:solidFill>
                <a:latin typeface="Times New Roman" panose="02020603050405020304" pitchFamily="18" charset="0"/>
                <a:ea typeface="+mn-ea"/>
                <a:cs typeface="Times New Roman" panose="02020603050405020304" pitchFamily="18" charset="0"/>
              </a:rPr>
              <a:t>ψ</a:t>
            </a:r>
            <a:r>
              <a:rPr lang="en-US" altLang="zh-CN" sz="2000" i="1" baseline="-25000"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000" dirty="0">
                <a:solidFill>
                  <a:srgbClr val="0000CC"/>
                </a:solidFill>
                <a:latin typeface="Times New Roman" panose="02020603050405020304" pitchFamily="18" charset="0"/>
                <a:ea typeface="+mn-ea"/>
                <a:cs typeface="Times New Roman" panose="02020603050405020304" pitchFamily="18" charset="0"/>
              </a:rPr>
              <a:t>)</a:t>
            </a:r>
            <a:r>
              <a:rPr lang="zh-CN" altLang="en-US" sz="2000" dirty="0">
                <a:solidFill>
                  <a:srgbClr val="0000CC"/>
                </a:solidFill>
                <a:latin typeface="Times New Roman" panose="02020603050405020304" pitchFamily="18" charset="0"/>
                <a:ea typeface="+mn-ea"/>
                <a:cs typeface="Times New Roman" panose="02020603050405020304" pitchFamily="18" charset="0"/>
              </a:rPr>
              <a:t>，即</a:t>
            </a:r>
          </a:p>
          <a:p>
            <a:pPr algn="ctr" eaLnBrk="1" hangingPunct="1">
              <a:lnSpc>
                <a:spcPct val="120000"/>
              </a:lnSpc>
              <a:spcBef>
                <a:spcPts val="600"/>
              </a:spcBef>
              <a:buClr>
                <a:schemeClr val="tx2"/>
              </a:buClr>
              <a:buSzPct val="70000"/>
              <a:buFont typeface="Wingdings" pitchFamily="2" charset="2"/>
              <a:buNone/>
              <a:defRPr/>
            </a:pPr>
            <a:r>
              <a:rPr lang="en-US" altLang="zh-CN" sz="2400" i="1" dirty="0">
                <a:solidFill>
                  <a:srgbClr val="FF0000"/>
                </a:solidFill>
                <a:latin typeface="Times New Roman" panose="02020603050405020304" pitchFamily="18" charset="0"/>
                <a:ea typeface="+mn-ea"/>
                <a:cs typeface="Times New Roman" panose="02020603050405020304" pitchFamily="18" charset="0"/>
              </a:rPr>
              <a:t>ψ</a:t>
            </a:r>
            <a:r>
              <a:rPr lang="en-US" altLang="zh-CN" sz="2400" i="1" baseline="-25000" dirty="0">
                <a:solidFill>
                  <a:srgbClr val="FF0000"/>
                </a:solidFill>
                <a:latin typeface="Times New Roman" panose="02020603050405020304" pitchFamily="18" charset="0"/>
                <a:ea typeface="+mn-ea"/>
                <a:cs typeface="Times New Roman" panose="02020603050405020304" pitchFamily="18" charset="0"/>
              </a:rPr>
              <a:t>+</a:t>
            </a:r>
            <a:r>
              <a:rPr lang="zh-CN" altLang="en-US" sz="2400" dirty="0">
                <a:solidFill>
                  <a:srgbClr val="FF0000"/>
                </a:solidFill>
                <a:latin typeface="Times New Roman" panose="02020603050405020304" pitchFamily="18" charset="0"/>
                <a:ea typeface="+mn-ea"/>
                <a:cs typeface="Times New Roman" panose="02020603050405020304" pitchFamily="18" charset="0"/>
              </a:rPr>
              <a:t>＝ </a:t>
            </a:r>
            <a:r>
              <a:rPr lang="en-US" altLang="zh-CN" sz="2400" i="1" dirty="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1sa</a:t>
            </a:r>
            <a:r>
              <a:rPr lang="en-US" altLang="zh-CN" sz="2400" dirty="0">
                <a:solidFill>
                  <a:srgbClr val="FF0000"/>
                </a:solidFill>
                <a:latin typeface="Times New Roman" panose="02020603050405020304" pitchFamily="18" charset="0"/>
                <a:ea typeface="+mn-ea"/>
                <a:cs typeface="Times New Roman" panose="02020603050405020304" pitchFamily="18" charset="0"/>
              </a:rPr>
              <a:t> </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1sb             </a:t>
            </a:r>
            <a:r>
              <a:rPr lang="en-US" altLang="zh-CN" sz="2400" i="1" dirty="0">
                <a:solidFill>
                  <a:srgbClr val="FF0000"/>
                </a:solidFill>
                <a:latin typeface="Times New Roman" panose="02020603050405020304" pitchFamily="18" charset="0"/>
                <a:ea typeface="+mn-ea"/>
                <a:cs typeface="Times New Roman" panose="02020603050405020304" pitchFamily="18" charset="0"/>
              </a:rPr>
              <a:t>ψ</a:t>
            </a:r>
            <a:r>
              <a:rPr lang="en-US" altLang="zh-CN" sz="2400" i="1" baseline="-25000" dirty="0">
                <a:solidFill>
                  <a:srgbClr val="FF0000"/>
                </a:solidFill>
                <a:latin typeface="Times New Roman" panose="02020603050405020304" pitchFamily="18" charset="0"/>
                <a:ea typeface="+mn-ea"/>
                <a:cs typeface="Times New Roman" panose="02020603050405020304" pitchFamily="18" charset="0"/>
              </a:rPr>
              <a:t>- </a:t>
            </a:r>
            <a:r>
              <a:rPr lang="zh-CN" altLang="en-US" sz="2400" dirty="0">
                <a:solidFill>
                  <a:srgbClr val="FF0000"/>
                </a:solidFill>
                <a:latin typeface="Times New Roman" panose="02020603050405020304" pitchFamily="18" charset="0"/>
                <a:ea typeface="+mn-ea"/>
                <a:cs typeface="Times New Roman" panose="02020603050405020304" pitchFamily="18" charset="0"/>
              </a:rPr>
              <a:t>＝ </a:t>
            </a:r>
            <a:r>
              <a:rPr lang="en-US" altLang="zh-CN" sz="2400" i="1" dirty="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1sa</a:t>
            </a:r>
            <a:r>
              <a:rPr lang="en-US" altLang="zh-CN" sz="2400" dirty="0">
                <a:solidFill>
                  <a:srgbClr val="FF0000"/>
                </a:solidFill>
                <a:latin typeface="Times New Roman" panose="02020603050405020304" pitchFamily="18" charset="0"/>
                <a:ea typeface="+mn-ea"/>
                <a:cs typeface="Times New Roman" panose="02020603050405020304" pitchFamily="18" charset="0"/>
              </a:rPr>
              <a:t> </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1sb</a:t>
            </a:r>
            <a:endParaRPr lang="en-US" altLang="zh-CN" sz="2400" baseline="-25000" dirty="0">
              <a:solidFill>
                <a:srgbClr val="FF0000"/>
              </a:solidFill>
              <a:latin typeface="Times New Roman" panose="02020603050405020304" pitchFamily="18" charset="0"/>
              <a:ea typeface="+mn-ea"/>
              <a:cs typeface="Times New Roman" panose="02020603050405020304" pitchFamily="18" charset="0"/>
            </a:endParaRPr>
          </a:p>
        </p:txBody>
      </p:sp>
      <p:sp>
        <p:nvSpPr>
          <p:cNvPr id="97285"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0" presetClass="entr" presetSubtype="0"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1"/>
                                          </p:val>
                                        </p:tav>
                                        <p:tav tm="100000">
                                          <p:val>
                                            <p:strVal val="#ppt_x"/>
                                          </p:val>
                                        </p:tav>
                                      </p:tavLst>
                                    </p:anim>
                                    <p:anim calcmode="lin" valueType="num">
                                      <p:cBhvr>
                                        <p:cTn id="1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187450" y="911225"/>
            <a:ext cx="2881313"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理论要点 </a:t>
            </a:r>
            <a:r>
              <a:rPr lang="en-US" altLang="zh-CN" sz="2400" dirty="0">
                <a:solidFill>
                  <a:srgbClr val="FF0000"/>
                </a:solidFill>
                <a:latin typeface="Times New Roman" panose="02020603050405020304" pitchFamily="18" charset="0"/>
                <a:ea typeface="+mn-ea"/>
                <a:cs typeface="Times New Roman" panose="02020603050405020304" pitchFamily="18" charset="0"/>
              </a:rPr>
              <a:t>2</a:t>
            </a:r>
            <a:r>
              <a:rPr lang="zh-CN" altLang="en-US" sz="2400" dirty="0">
                <a:solidFill>
                  <a:srgbClr val="FF0000"/>
                </a:solidFill>
                <a:latin typeface="Times New Roman" panose="02020603050405020304" pitchFamily="18" charset="0"/>
                <a:ea typeface="+mn-ea"/>
                <a:cs typeface="Times New Roman" panose="02020603050405020304" pitchFamily="18" charset="0"/>
              </a:rPr>
              <a:t>：</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6" name="Rectangle 3"/>
          <p:cNvSpPr txBox="1">
            <a:spLocks noChangeArrowheads="1"/>
          </p:cNvSpPr>
          <p:nvPr/>
        </p:nvSpPr>
        <p:spPr>
          <a:xfrm>
            <a:off x="1258888" y="1465263"/>
            <a:ext cx="7313612" cy="1008062"/>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eaLnBrk="1" hangingPunct="1">
              <a:buClr>
                <a:srgbClr val="FF0000"/>
              </a:buClr>
              <a:buSzPct val="100000"/>
              <a:buFont typeface="Wingdings" panose="05000000000000000000" pitchFamily="2" charset="2"/>
              <a:buChar char="Ø"/>
              <a:defRPr/>
            </a:pPr>
            <a:r>
              <a:rPr lang="zh-CN" altLang="en-US" sz="2000" kern="0" dirty="0" smtClean="0">
                <a:solidFill>
                  <a:srgbClr val="0000CC"/>
                </a:solidFill>
                <a:latin typeface="Times New Roman" pitchFamily="18" charset="0"/>
              </a:rPr>
              <a:t> 成键和反键分子轨道在能量上的差别可从原子轨道组合成分子 轨道前后电子云密度变化来考虑。</a:t>
            </a:r>
            <a:endParaRPr lang="en-US" altLang="zh-CN" sz="2000" kern="0" dirty="0" smtClean="0">
              <a:solidFill>
                <a:srgbClr val="0000CC"/>
              </a:solidFill>
              <a:latin typeface="Times New Roman" pitchFamily="18" charset="0"/>
            </a:endParaRPr>
          </a:p>
        </p:txBody>
      </p:sp>
      <p:sp>
        <p:nvSpPr>
          <p:cNvPr id="8" name="Rectangle 4"/>
          <p:cNvSpPr>
            <a:spLocks noChangeArrowheads="1"/>
          </p:cNvSpPr>
          <p:nvPr/>
        </p:nvSpPr>
        <p:spPr bwMode="auto">
          <a:xfrm>
            <a:off x="1476375" y="2565400"/>
            <a:ext cx="66659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20000"/>
              </a:spcBef>
              <a:buClr>
                <a:schemeClr val="tx2"/>
              </a:buClr>
              <a:buSzPct val="70000"/>
              <a:buFont typeface="Wingdings" pitchFamily="2" charset="2"/>
              <a:buNone/>
              <a:defRPr/>
            </a:pPr>
            <a:r>
              <a:rPr lang="zh-CN" altLang="en-US" sz="2000" dirty="0">
                <a:solidFill>
                  <a:srgbClr val="0000CC"/>
                </a:solidFill>
                <a:latin typeface="Times New Roman" panose="02020603050405020304" pitchFamily="18" charset="0"/>
                <a:ea typeface="+mn-ea"/>
                <a:cs typeface="Times New Roman" panose="02020603050405020304" pitchFamily="18" charset="0"/>
              </a:rPr>
              <a:t>组合前，电子云密度之和</a:t>
            </a:r>
            <a:r>
              <a:rPr lang="zh-CN" altLang="en-US" sz="2000" dirty="0" smtClean="0">
                <a:solidFill>
                  <a:srgbClr val="0000CC"/>
                </a:solidFill>
                <a:latin typeface="Times New Roman" panose="02020603050405020304" pitchFamily="18" charset="0"/>
                <a:ea typeface="+mn-ea"/>
                <a:cs typeface="Times New Roman" panose="02020603050405020304" pitchFamily="18" charset="0"/>
              </a:rPr>
              <a:t>为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1sa</a:t>
            </a:r>
            <a:r>
              <a:rPr lang="en-US" altLang="zh-CN" sz="2400" baseline="30000" dirty="0" smtClean="0">
                <a:solidFill>
                  <a:srgbClr val="FF0000"/>
                </a:solidFill>
                <a:latin typeface="Times New Roman" panose="02020603050405020304" pitchFamily="18" charset="0"/>
                <a:ea typeface="+mn-ea"/>
                <a:cs typeface="Times New Roman" panose="02020603050405020304" pitchFamily="18" charset="0"/>
              </a:rPr>
              <a:t>2</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1sb</a:t>
            </a:r>
            <a:r>
              <a:rPr lang="en-US" altLang="zh-CN" sz="2400" baseline="30000" dirty="0" smtClean="0">
                <a:solidFill>
                  <a:srgbClr val="FF0000"/>
                </a:solidFill>
                <a:latin typeface="Times New Roman" panose="02020603050405020304" pitchFamily="18" charset="0"/>
                <a:ea typeface="+mn-ea"/>
                <a:cs typeface="Times New Roman" panose="02020603050405020304" pitchFamily="18" charset="0"/>
              </a:rPr>
              <a:t>2</a:t>
            </a:r>
            <a:endParaRPr lang="en-US" altLang="zh-CN" sz="2400" baseline="30000" dirty="0">
              <a:solidFill>
                <a:srgbClr val="FF0000"/>
              </a:solidFill>
              <a:latin typeface="Times New Roman" panose="02020603050405020304" pitchFamily="18" charset="0"/>
              <a:ea typeface="+mn-ea"/>
              <a:cs typeface="Times New Roman" panose="02020603050405020304" pitchFamily="18" charset="0"/>
            </a:endParaRPr>
          </a:p>
        </p:txBody>
      </p:sp>
      <p:sp>
        <p:nvSpPr>
          <p:cNvPr id="11" name="Rectangle 5"/>
          <p:cNvSpPr>
            <a:spLocks noChangeArrowheads="1"/>
          </p:cNvSpPr>
          <p:nvPr/>
        </p:nvSpPr>
        <p:spPr bwMode="auto">
          <a:xfrm>
            <a:off x="1482725" y="3228975"/>
            <a:ext cx="71755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lnSpc>
                <a:spcPct val="150000"/>
              </a:lnSpc>
              <a:spcBef>
                <a:spcPct val="20000"/>
              </a:spcBef>
              <a:buClr>
                <a:schemeClr val="tx2"/>
              </a:buClr>
              <a:buSzPct val="70000"/>
              <a:buFont typeface="Wingdings" pitchFamily="2" charset="2"/>
              <a:buNone/>
              <a:defRPr/>
            </a:pPr>
            <a:r>
              <a:rPr lang="zh-CN" altLang="en-US" sz="2000" dirty="0">
                <a:solidFill>
                  <a:srgbClr val="0000CC"/>
                </a:solidFill>
                <a:latin typeface="Times New Roman" panose="02020603050405020304" pitchFamily="18" charset="0"/>
                <a:ea typeface="+mn-ea"/>
                <a:cs typeface="Times New Roman" panose="02020603050405020304" pitchFamily="18" charset="0"/>
              </a:rPr>
              <a:t>组合后</a:t>
            </a:r>
            <a:r>
              <a:rPr lang="zh-CN" altLang="en-US" sz="2000" dirty="0" smtClean="0">
                <a:solidFill>
                  <a:srgbClr val="0000CC"/>
                </a:solidFill>
                <a:latin typeface="Times New Roman" panose="02020603050405020304" pitchFamily="18" charset="0"/>
                <a:ea typeface="+mn-ea"/>
                <a:cs typeface="Times New Roman" panose="02020603050405020304" pitchFamily="18" charset="0"/>
              </a:rPr>
              <a:t>，</a:t>
            </a:r>
            <a:r>
              <a:rPr lang="zh-CN" altLang="en-US" sz="2400"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i="1" baseline="-250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2400" baseline="30000" dirty="0" smtClean="0">
                <a:solidFill>
                  <a:srgbClr val="FF0000"/>
                </a:solidFill>
                <a:latin typeface="Times New Roman" panose="02020603050405020304" pitchFamily="18" charset="0"/>
                <a:ea typeface="+mn-ea"/>
                <a:cs typeface="Times New Roman" panose="02020603050405020304" pitchFamily="18" charset="0"/>
              </a:rPr>
              <a:t>2 </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1sa</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1sb</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2400" baseline="30000" dirty="0" smtClean="0">
                <a:solidFill>
                  <a:srgbClr val="FF0000"/>
                </a:solidFill>
                <a:latin typeface="Times New Roman" panose="02020603050405020304" pitchFamily="18" charset="0"/>
                <a:ea typeface="+mn-ea"/>
                <a:cs typeface="Times New Roman" panose="02020603050405020304" pitchFamily="18" charset="0"/>
              </a:rPr>
              <a:t>2 </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1sa</a:t>
            </a:r>
            <a:r>
              <a:rPr lang="en-US" altLang="zh-CN" sz="2400" baseline="30000" dirty="0" smtClean="0">
                <a:solidFill>
                  <a:srgbClr val="FF0000"/>
                </a:solidFill>
                <a:latin typeface="Times New Roman" panose="02020603050405020304" pitchFamily="18" charset="0"/>
                <a:ea typeface="+mn-ea"/>
                <a:cs typeface="Times New Roman" panose="02020603050405020304" pitchFamily="18" charset="0"/>
              </a:rPr>
              <a:t>2</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1sb</a:t>
            </a:r>
            <a:r>
              <a:rPr lang="en-US" altLang="zh-CN" sz="2400" baseline="30000" dirty="0" smtClean="0">
                <a:solidFill>
                  <a:srgbClr val="FF0000"/>
                </a:solidFill>
                <a:latin typeface="Times New Roman" panose="02020603050405020304" pitchFamily="18" charset="0"/>
                <a:ea typeface="+mn-ea"/>
                <a:cs typeface="Times New Roman" panose="02020603050405020304" pitchFamily="18" charset="0"/>
              </a:rPr>
              <a:t>2 </a:t>
            </a:r>
            <a:r>
              <a:rPr lang="en-US" altLang="zh-CN" sz="2400" dirty="0">
                <a:solidFill>
                  <a:srgbClr val="FF0000"/>
                </a:solidFill>
                <a:latin typeface="Times New Roman" panose="02020603050405020304" pitchFamily="18" charset="0"/>
                <a:ea typeface="+mn-ea"/>
                <a:cs typeface="Times New Roman" panose="02020603050405020304" pitchFamily="18" charset="0"/>
              </a:rPr>
              <a:t>+ </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2</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1sa</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1sb</a:t>
            </a:r>
            <a:endParaRPr lang="en-US" altLang="zh-CN" sz="2400" dirty="0">
              <a:solidFill>
                <a:srgbClr val="FF0000"/>
              </a:solidFill>
              <a:latin typeface="Times New Roman" panose="02020603050405020304" pitchFamily="18" charset="0"/>
              <a:ea typeface="+mn-ea"/>
              <a:cs typeface="Times New Roman" panose="02020603050405020304" pitchFamily="18" charset="0"/>
            </a:endParaRPr>
          </a:p>
          <a:p>
            <a:pPr eaLnBrk="1" hangingPunct="1">
              <a:lnSpc>
                <a:spcPct val="150000"/>
              </a:lnSpc>
              <a:spcBef>
                <a:spcPct val="20000"/>
              </a:spcBef>
              <a:buClr>
                <a:schemeClr val="tx2"/>
              </a:buClr>
              <a:buSzPct val="70000"/>
              <a:buFont typeface="Wingdings" pitchFamily="2" charset="2"/>
              <a:buNone/>
              <a:defRPr/>
            </a:pPr>
            <a:r>
              <a:rPr lang="en-US" altLang="zh-CN" sz="2400" i="1" dirty="0">
                <a:solidFill>
                  <a:srgbClr val="FF0000"/>
                </a:solidFill>
                <a:latin typeface="Times New Roman" panose="02020603050405020304" pitchFamily="18" charset="0"/>
                <a:ea typeface="+mn-ea"/>
                <a:cs typeface="Times New Roman" panose="02020603050405020304" pitchFamily="18" charset="0"/>
              </a:rPr>
              <a:t>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          ψ</a:t>
            </a:r>
            <a:r>
              <a:rPr lang="en-US" altLang="zh-CN" sz="2400" i="1" baseline="-250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2400" baseline="30000" dirty="0" smtClean="0">
                <a:solidFill>
                  <a:srgbClr val="FF0000"/>
                </a:solidFill>
                <a:latin typeface="Times New Roman" panose="02020603050405020304" pitchFamily="18" charset="0"/>
                <a:ea typeface="+mn-ea"/>
                <a:cs typeface="Times New Roman" panose="02020603050405020304" pitchFamily="18" charset="0"/>
              </a:rPr>
              <a:t>2 </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2400" i="1" dirty="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1sa</a:t>
            </a:r>
            <a:r>
              <a:rPr lang="en-US" altLang="zh-CN" sz="2400" dirty="0">
                <a:solidFill>
                  <a:srgbClr val="FF0000"/>
                </a:solidFill>
                <a:latin typeface="Times New Roman" panose="02020603050405020304" pitchFamily="18" charset="0"/>
                <a:ea typeface="+mn-ea"/>
                <a:cs typeface="Times New Roman" panose="02020603050405020304" pitchFamily="18" charset="0"/>
              </a:rPr>
              <a:t> </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1sb</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a:t>
            </a:r>
            <a:r>
              <a:rPr lang="en-US" altLang="zh-CN" sz="2400" baseline="30000" dirty="0" smtClean="0">
                <a:solidFill>
                  <a:srgbClr val="FF0000"/>
                </a:solidFill>
                <a:latin typeface="Times New Roman" panose="02020603050405020304" pitchFamily="18" charset="0"/>
                <a:ea typeface="+mn-ea"/>
                <a:cs typeface="Times New Roman" panose="02020603050405020304" pitchFamily="18" charset="0"/>
              </a:rPr>
              <a:t>2 </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1sa</a:t>
            </a:r>
            <a:r>
              <a:rPr lang="en-US" altLang="zh-CN" sz="2400" baseline="30000" dirty="0" smtClean="0">
                <a:solidFill>
                  <a:srgbClr val="FF0000"/>
                </a:solidFill>
                <a:latin typeface="Times New Roman" panose="02020603050405020304" pitchFamily="18" charset="0"/>
                <a:ea typeface="+mn-ea"/>
                <a:cs typeface="Times New Roman" panose="02020603050405020304" pitchFamily="18" charset="0"/>
              </a:rPr>
              <a:t>2</a:t>
            </a:r>
            <a:r>
              <a:rPr lang="en-US" altLang="zh-CN" sz="2400" dirty="0" smtClean="0">
                <a:solidFill>
                  <a:srgbClr val="FF0000"/>
                </a:solidFill>
                <a:latin typeface="Times New Roman" panose="02020603050405020304" pitchFamily="18" charset="0"/>
                <a:ea typeface="+mn-ea"/>
                <a:cs typeface="Times New Roman" panose="02020603050405020304" pitchFamily="18" charset="0"/>
              </a:rPr>
              <a:t> + </a:t>
            </a:r>
            <a:r>
              <a:rPr lang="en-US" altLang="zh-CN" sz="2400" i="1" dirty="0" smtClean="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smtClean="0">
                <a:solidFill>
                  <a:srgbClr val="FF0000"/>
                </a:solidFill>
                <a:latin typeface="Times New Roman" panose="02020603050405020304" pitchFamily="18" charset="0"/>
                <a:ea typeface="+mn-ea"/>
                <a:cs typeface="Times New Roman" panose="02020603050405020304" pitchFamily="18" charset="0"/>
              </a:rPr>
              <a:t>1sb</a:t>
            </a:r>
            <a:r>
              <a:rPr lang="en-US" altLang="zh-CN" sz="2400" baseline="30000" dirty="0" smtClean="0">
                <a:solidFill>
                  <a:srgbClr val="FF0000"/>
                </a:solidFill>
                <a:latin typeface="Times New Roman" panose="02020603050405020304" pitchFamily="18" charset="0"/>
                <a:ea typeface="+mn-ea"/>
                <a:cs typeface="Times New Roman" panose="02020603050405020304" pitchFamily="18" charset="0"/>
              </a:rPr>
              <a:t>2 </a:t>
            </a:r>
            <a:r>
              <a:rPr lang="en-US" altLang="zh-CN" sz="2400" dirty="0">
                <a:solidFill>
                  <a:srgbClr val="FF0000"/>
                </a:solidFill>
                <a:latin typeface="Times New Roman" panose="02020603050405020304" pitchFamily="18" charset="0"/>
                <a:ea typeface="+mn-ea"/>
                <a:cs typeface="Times New Roman" panose="02020603050405020304" pitchFamily="18" charset="0"/>
              </a:rPr>
              <a:t>- 2</a:t>
            </a:r>
            <a:r>
              <a:rPr lang="en-US" altLang="zh-CN" sz="2400" i="1" dirty="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1sa</a:t>
            </a:r>
            <a:r>
              <a:rPr lang="en-US" altLang="zh-CN" sz="2400" i="1" dirty="0">
                <a:solidFill>
                  <a:srgbClr val="FF0000"/>
                </a:solidFill>
                <a:latin typeface="Times New Roman" panose="02020603050405020304" pitchFamily="18" charset="0"/>
                <a:ea typeface="+mn-ea"/>
                <a:cs typeface="Times New Roman" panose="02020603050405020304" pitchFamily="18" charset="0"/>
              </a:rPr>
              <a:t>ψ</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1sb</a:t>
            </a:r>
          </a:p>
        </p:txBody>
      </p:sp>
      <p:sp>
        <p:nvSpPr>
          <p:cNvPr id="9933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755" name="组合 2"/>
          <p:cNvGrpSpPr>
            <a:grpSpLocks/>
          </p:cNvGrpSpPr>
          <p:nvPr/>
        </p:nvGrpSpPr>
        <p:grpSpPr bwMode="auto">
          <a:xfrm>
            <a:off x="2787650" y="915988"/>
            <a:ext cx="1079500" cy="1446212"/>
            <a:chOff x="2571801" y="915988"/>
            <a:chExt cx="1079527" cy="1446905"/>
          </a:xfrm>
        </p:grpSpPr>
        <p:grpSp>
          <p:nvGrpSpPr>
            <p:cNvPr id="101418" name="Group 32"/>
            <p:cNvGrpSpPr>
              <a:grpSpLocks/>
            </p:cNvGrpSpPr>
            <p:nvPr/>
          </p:nvGrpSpPr>
          <p:grpSpPr bwMode="auto">
            <a:xfrm>
              <a:off x="2571801" y="915988"/>
              <a:ext cx="1079527" cy="1070551"/>
              <a:chOff x="1610" y="572"/>
              <a:chExt cx="680" cy="680"/>
            </a:xfrm>
          </p:grpSpPr>
          <p:sp>
            <p:nvSpPr>
              <p:cNvPr id="28" name="Oval 9"/>
              <p:cNvSpPr>
                <a:spLocks noChangeAspect="1" noChangeArrowheads="1"/>
              </p:cNvSpPr>
              <p:nvPr/>
            </p:nvSpPr>
            <p:spPr bwMode="auto">
              <a:xfrm>
                <a:off x="1610" y="572"/>
                <a:ext cx="680" cy="680"/>
              </a:xfrm>
              <a:prstGeom prst="ellipse">
                <a:avLst/>
              </a:prstGeom>
              <a:noFill/>
              <a:ln w="25400">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29" name="Oval 10"/>
              <p:cNvSpPr>
                <a:spLocks noChangeArrowheads="1"/>
              </p:cNvSpPr>
              <p:nvPr/>
            </p:nvSpPr>
            <p:spPr bwMode="auto">
              <a:xfrm>
                <a:off x="1917" y="846"/>
                <a:ext cx="82" cy="9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grpSp>
        <p:sp>
          <p:nvSpPr>
            <p:cNvPr id="27" name="Text Box 13"/>
            <p:cNvSpPr txBox="1">
              <a:spLocks noChangeArrowheads="1"/>
            </p:cNvSpPr>
            <p:nvPr/>
          </p:nvSpPr>
          <p:spPr bwMode="auto">
            <a:xfrm>
              <a:off x="2935348" y="1965828"/>
              <a:ext cx="506425" cy="397065"/>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1s</a:t>
              </a:r>
              <a:r>
                <a:rPr lang="en-US" altLang="zh-CN" sz="2000" baseline="-25000" dirty="0">
                  <a:latin typeface="Times New Roman" panose="02020603050405020304" pitchFamily="18" charset="0"/>
                  <a:ea typeface="+mn-ea"/>
                  <a:cs typeface="Times New Roman" panose="02020603050405020304" pitchFamily="18" charset="0"/>
                </a:rPr>
                <a:t>b</a:t>
              </a:r>
              <a:endParaRPr lang="en-US" altLang="zh-CN" sz="2000" dirty="0">
                <a:latin typeface="Times New Roman" panose="02020603050405020304" pitchFamily="18" charset="0"/>
                <a:ea typeface="+mn-ea"/>
                <a:cs typeface="Times New Roman" panose="02020603050405020304" pitchFamily="18" charset="0"/>
              </a:endParaRPr>
            </a:p>
          </p:txBody>
        </p:sp>
      </p:grpSp>
      <p:sp>
        <p:nvSpPr>
          <p:cNvPr id="12" name="Text Box 11"/>
          <p:cNvSpPr txBox="1">
            <a:spLocks noChangeArrowheads="1"/>
          </p:cNvSpPr>
          <p:nvPr/>
        </p:nvSpPr>
        <p:spPr bwMode="auto">
          <a:xfrm>
            <a:off x="2298721" y="1188343"/>
            <a:ext cx="344622" cy="523115"/>
          </a:xfrm>
          <a:prstGeom prst="rect">
            <a:avLst/>
          </a:prstGeom>
          <a:noFill/>
          <a:ln w="9525">
            <a:noFill/>
            <a:miter lim="800000"/>
            <a:headEnd/>
            <a:tailEnd/>
          </a:ln>
          <a:effectLst/>
        </p:spPr>
        <p:txBody>
          <a:bodyPr>
            <a:spAutoFit/>
          </a:bodyPr>
          <a:lstStyle/>
          <a:p>
            <a:pPr>
              <a:defRPr/>
            </a:pPr>
            <a:r>
              <a:rPr lang="en-US" altLang="zh-CN" sz="2800" dirty="0">
                <a:ln w="22225">
                  <a:solidFill>
                    <a:schemeClr val="accent2"/>
                  </a:solidFill>
                  <a:prstDash val="solid"/>
                </a:ln>
                <a:solidFill>
                  <a:schemeClr val="accent2">
                    <a:lumMod val="40000"/>
                    <a:lumOff val="60000"/>
                  </a:schemeClr>
                </a:solidFill>
                <a:latin typeface="Times New Roman" panose="02020603050405020304" pitchFamily="18" charset="0"/>
                <a:ea typeface="+mn-ea"/>
                <a:cs typeface="Times New Roman" panose="02020603050405020304" pitchFamily="18" charset="0"/>
              </a:rPr>
              <a:t>+</a:t>
            </a:r>
          </a:p>
        </p:txBody>
      </p:sp>
      <p:sp>
        <p:nvSpPr>
          <p:cNvPr id="15" name="AutoShape 15"/>
          <p:cNvSpPr>
            <a:spLocks noChangeArrowheads="1"/>
          </p:cNvSpPr>
          <p:nvPr/>
        </p:nvSpPr>
        <p:spPr bwMode="auto">
          <a:xfrm>
            <a:off x="4300538" y="1366838"/>
            <a:ext cx="1066800" cy="111125"/>
          </a:xfrm>
          <a:prstGeom prst="rightArrow">
            <a:avLst>
              <a:gd name="adj1" fmla="val 50000"/>
              <a:gd name="adj2" fmla="val 264444"/>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grpSp>
        <p:nvGrpSpPr>
          <p:cNvPr id="74786" name="Group 56"/>
          <p:cNvGrpSpPr>
            <a:grpSpLocks/>
          </p:cNvGrpSpPr>
          <p:nvPr/>
        </p:nvGrpSpPr>
        <p:grpSpPr bwMode="auto">
          <a:xfrm>
            <a:off x="5724525" y="1023938"/>
            <a:ext cx="2159000" cy="1404937"/>
            <a:chOff x="3606" y="478"/>
            <a:chExt cx="1360" cy="885"/>
          </a:xfrm>
        </p:grpSpPr>
        <p:sp>
          <p:nvSpPr>
            <p:cNvPr id="21" name="Oval 16"/>
            <p:cNvSpPr>
              <a:spLocks noChangeAspect="1" noChangeArrowheads="1"/>
            </p:cNvSpPr>
            <p:nvPr/>
          </p:nvSpPr>
          <p:spPr bwMode="auto">
            <a:xfrm>
              <a:off x="3606" y="478"/>
              <a:ext cx="1360" cy="567"/>
            </a:xfrm>
            <a:prstGeom prst="ellipse">
              <a:avLst/>
            </a:prstGeom>
            <a:noFill/>
            <a:ln w="25400">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22" name="Oval 17"/>
            <p:cNvSpPr>
              <a:spLocks noChangeArrowheads="1"/>
            </p:cNvSpPr>
            <p:nvPr/>
          </p:nvSpPr>
          <p:spPr bwMode="auto">
            <a:xfrm>
              <a:off x="3923" y="727"/>
              <a:ext cx="91" cy="91"/>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sp>
          <p:nvSpPr>
            <p:cNvPr id="23" name="Oval 18"/>
            <p:cNvSpPr>
              <a:spLocks noChangeArrowheads="1"/>
            </p:cNvSpPr>
            <p:nvPr/>
          </p:nvSpPr>
          <p:spPr bwMode="auto">
            <a:xfrm>
              <a:off x="4558" y="727"/>
              <a:ext cx="91" cy="91"/>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sp>
          <p:nvSpPr>
            <p:cNvPr id="24" name="Text Box 19"/>
            <p:cNvSpPr txBox="1">
              <a:spLocks noChangeArrowheads="1"/>
            </p:cNvSpPr>
            <p:nvPr/>
          </p:nvSpPr>
          <p:spPr bwMode="auto">
            <a:xfrm>
              <a:off x="3909" y="1065"/>
              <a:ext cx="197" cy="252"/>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a</a:t>
              </a:r>
            </a:p>
          </p:txBody>
        </p:sp>
        <p:sp>
          <p:nvSpPr>
            <p:cNvPr id="25" name="Text Box 20"/>
            <p:cNvSpPr txBox="1">
              <a:spLocks noChangeArrowheads="1"/>
            </p:cNvSpPr>
            <p:nvPr/>
          </p:nvSpPr>
          <p:spPr bwMode="auto">
            <a:xfrm>
              <a:off x="4635" y="1111"/>
              <a:ext cx="206" cy="252"/>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b</a:t>
              </a:r>
            </a:p>
          </p:txBody>
        </p:sp>
      </p:grpSp>
      <p:sp>
        <p:nvSpPr>
          <p:cNvPr id="17" name="AutoShape 21"/>
          <p:cNvSpPr>
            <a:spLocks/>
          </p:cNvSpPr>
          <p:nvPr/>
        </p:nvSpPr>
        <p:spPr bwMode="auto">
          <a:xfrm rot="16200000">
            <a:off x="2244725" y="1216026"/>
            <a:ext cx="358775" cy="2470150"/>
          </a:xfrm>
          <a:prstGeom prst="leftBrace">
            <a:avLst>
              <a:gd name="adj1" fmla="val 65229"/>
              <a:gd name="adj2" fmla="val 50000"/>
            </a:avLst>
          </a:prstGeom>
          <a:noFill/>
          <a:ln w="9525">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18" name="Text Box 22"/>
          <p:cNvSpPr txBox="1">
            <a:spLocks noChangeArrowheads="1"/>
          </p:cNvSpPr>
          <p:nvPr/>
        </p:nvSpPr>
        <p:spPr bwMode="auto">
          <a:xfrm>
            <a:off x="1803400" y="2676525"/>
            <a:ext cx="1211263" cy="398463"/>
          </a:xfrm>
          <a:prstGeom prst="rect">
            <a:avLst/>
          </a:prstGeom>
          <a:noFill/>
          <a:ln w="9525">
            <a:noFill/>
            <a:miter lim="800000"/>
            <a:headEnd/>
            <a:tailEnd/>
          </a:ln>
          <a:effectLst/>
        </p:spPr>
        <p:txBody>
          <a:bodyPr wrap="none">
            <a:spAutoFit/>
          </a:bodyPr>
          <a:lstStyle/>
          <a:p>
            <a:pPr>
              <a:defRPr/>
            </a:pPr>
            <a:r>
              <a:rPr lang="zh-CN" altLang="en-US" sz="2000" dirty="0">
                <a:latin typeface="Times New Roman" panose="02020603050405020304" pitchFamily="18" charset="0"/>
                <a:ea typeface="+mn-ea"/>
                <a:cs typeface="Times New Roman" panose="02020603050405020304" pitchFamily="18" charset="0"/>
              </a:rPr>
              <a:t>原子轨道</a:t>
            </a:r>
          </a:p>
        </p:txBody>
      </p:sp>
      <p:sp>
        <p:nvSpPr>
          <p:cNvPr id="19" name="AutoShape 23"/>
          <p:cNvSpPr>
            <a:spLocks/>
          </p:cNvSpPr>
          <p:nvPr/>
        </p:nvSpPr>
        <p:spPr bwMode="auto">
          <a:xfrm rot="16200000">
            <a:off x="6709569" y="1640682"/>
            <a:ext cx="352425" cy="1798637"/>
          </a:xfrm>
          <a:prstGeom prst="leftBrace">
            <a:avLst>
              <a:gd name="adj1" fmla="val 65229"/>
              <a:gd name="adj2" fmla="val 50000"/>
            </a:avLst>
          </a:prstGeom>
          <a:noFill/>
          <a:ln w="9525">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20" name="Text Box 24"/>
          <p:cNvSpPr txBox="1">
            <a:spLocks noChangeArrowheads="1"/>
          </p:cNvSpPr>
          <p:nvPr/>
        </p:nvSpPr>
        <p:spPr bwMode="auto">
          <a:xfrm>
            <a:off x="6281738" y="2714625"/>
            <a:ext cx="1209675" cy="400050"/>
          </a:xfrm>
          <a:prstGeom prst="rect">
            <a:avLst/>
          </a:prstGeom>
          <a:noFill/>
          <a:ln w="9525">
            <a:noFill/>
            <a:miter lim="800000"/>
            <a:headEnd/>
            <a:tailEnd/>
          </a:ln>
          <a:effectLst/>
        </p:spPr>
        <p:txBody>
          <a:bodyPr wrap="none">
            <a:spAutoFit/>
          </a:bodyPr>
          <a:lstStyle/>
          <a:p>
            <a:pPr>
              <a:defRPr/>
            </a:pPr>
            <a:r>
              <a:rPr lang="zh-CN" altLang="en-US" sz="2000" dirty="0">
                <a:latin typeface="Times New Roman" panose="02020603050405020304" pitchFamily="18" charset="0"/>
                <a:ea typeface="+mn-ea"/>
                <a:cs typeface="Times New Roman" panose="02020603050405020304" pitchFamily="18" charset="0"/>
              </a:rPr>
              <a:t>分子轨道</a:t>
            </a:r>
          </a:p>
        </p:txBody>
      </p:sp>
      <p:grpSp>
        <p:nvGrpSpPr>
          <p:cNvPr id="74757" name="组合 29"/>
          <p:cNvGrpSpPr>
            <a:grpSpLocks/>
          </p:cNvGrpSpPr>
          <p:nvPr/>
        </p:nvGrpSpPr>
        <p:grpSpPr bwMode="auto">
          <a:xfrm>
            <a:off x="1095375" y="915988"/>
            <a:ext cx="1079500" cy="1481137"/>
            <a:chOff x="2571801" y="915988"/>
            <a:chExt cx="1079527" cy="1481625"/>
          </a:xfrm>
        </p:grpSpPr>
        <p:grpSp>
          <p:nvGrpSpPr>
            <p:cNvPr id="101409" name="Group 32"/>
            <p:cNvGrpSpPr>
              <a:grpSpLocks/>
            </p:cNvGrpSpPr>
            <p:nvPr/>
          </p:nvGrpSpPr>
          <p:grpSpPr bwMode="auto">
            <a:xfrm>
              <a:off x="2571801" y="915988"/>
              <a:ext cx="1079527" cy="1070551"/>
              <a:chOff x="1610" y="572"/>
              <a:chExt cx="680" cy="680"/>
            </a:xfrm>
          </p:grpSpPr>
          <p:sp>
            <p:nvSpPr>
              <p:cNvPr id="36" name="Oval 9"/>
              <p:cNvSpPr>
                <a:spLocks noChangeAspect="1" noChangeArrowheads="1"/>
              </p:cNvSpPr>
              <p:nvPr/>
            </p:nvSpPr>
            <p:spPr bwMode="auto">
              <a:xfrm>
                <a:off x="1610" y="572"/>
                <a:ext cx="680" cy="680"/>
              </a:xfrm>
              <a:prstGeom prst="ellipse">
                <a:avLst/>
              </a:prstGeom>
              <a:noFill/>
              <a:ln w="25400">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37" name="Oval 10"/>
              <p:cNvSpPr>
                <a:spLocks noChangeArrowheads="1"/>
              </p:cNvSpPr>
              <p:nvPr/>
            </p:nvSpPr>
            <p:spPr bwMode="auto">
              <a:xfrm>
                <a:off x="1917" y="846"/>
                <a:ext cx="82" cy="9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grpSp>
        <p:sp>
          <p:nvSpPr>
            <p:cNvPr id="35" name="Text Box 13"/>
            <p:cNvSpPr txBox="1">
              <a:spLocks noChangeArrowheads="1"/>
            </p:cNvSpPr>
            <p:nvPr/>
          </p:nvSpPr>
          <p:spPr bwMode="auto">
            <a:xfrm>
              <a:off x="2908359" y="2000607"/>
              <a:ext cx="506426" cy="397006"/>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1s</a:t>
              </a:r>
              <a:r>
                <a:rPr lang="en-US" altLang="zh-CN" sz="2000" baseline="-25000" dirty="0">
                  <a:latin typeface="Times New Roman" panose="02020603050405020304" pitchFamily="18" charset="0"/>
                  <a:ea typeface="+mn-ea"/>
                  <a:cs typeface="Times New Roman" panose="02020603050405020304" pitchFamily="18" charset="0"/>
                </a:rPr>
                <a:t>b</a:t>
              </a:r>
              <a:endParaRPr lang="en-US" altLang="zh-CN" sz="2000" dirty="0">
                <a:latin typeface="Times New Roman" panose="02020603050405020304" pitchFamily="18" charset="0"/>
                <a:ea typeface="+mn-ea"/>
                <a:cs typeface="Times New Roman" panose="02020603050405020304" pitchFamily="18" charset="0"/>
              </a:endParaRPr>
            </a:p>
          </p:txBody>
        </p:sp>
      </p:grpSp>
      <p:sp>
        <p:nvSpPr>
          <p:cNvPr id="38" name="Text Box 51"/>
          <p:cNvSpPr txBox="1">
            <a:spLocks noChangeArrowheads="1"/>
          </p:cNvSpPr>
          <p:nvPr/>
        </p:nvSpPr>
        <p:spPr bwMode="auto">
          <a:xfrm>
            <a:off x="6313488" y="3724275"/>
            <a:ext cx="20034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latin typeface="Times New Roman" panose="02020603050405020304" pitchFamily="18" charset="0"/>
                <a:cs typeface="Times New Roman" panose="02020603050405020304" pitchFamily="18" charset="0"/>
              </a:rPr>
              <a:t>P </a:t>
            </a:r>
            <a:r>
              <a:rPr lang="en-US" altLang="zh-CN" sz="3200">
                <a:latin typeface="Times New Roman" panose="02020603050405020304" pitchFamily="18" charset="0"/>
                <a:cs typeface="Times New Roman" panose="02020603050405020304" pitchFamily="18" charset="0"/>
                <a:sym typeface="Symbol" panose="05050102010706020507" pitchFamily="18" charset="2"/>
              </a:rPr>
              <a:t> (</a:t>
            </a:r>
            <a:r>
              <a:rPr lang="en-US" altLang="zh-CN" sz="3200" baseline="-25000">
                <a:latin typeface="Times New Roman" panose="02020603050405020304" pitchFamily="18" charset="0"/>
                <a:cs typeface="Times New Roman" panose="02020603050405020304" pitchFamily="18" charset="0"/>
                <a:sym typeface="Symbol" panose="05050102010706020507" pitchFamily="18" charset="2"/>
              </a:rPr>
              <a:t>1s</a:t>
            </a:r>
            <a:r>
              <a:rPr lang="en-US" altLang="zh-CN" sz="3200">
                <a:latin typeface="Times New Roman" panose="02020603050405020304" pitchFamily="18" charset="0"/>
                <a:cs typeface="Times New Roman" panose="02020603050405020304" pitchFamily="18" charset="0"/>
                <a:sym typeface="Symbol" panose="05050102010706020507" pitchFamily="18" charset="2"/>
              </a:rPr>
              <a:t>)</a:t>
            </a:r>
            <a:r>
              <a:rPr lang="en-US" altLang="zh-CN" sz="3200" baseline="30000">
                <a:latin typeface="Times New Roman" panose="02020603050405020304" pitchFamily="18" charset="0"/>
                <a:cs typeface="Times New Roman" panose="02020603050405020304" pitchFamily="18" charset="0"/>
                <a:sym typeface="Symbol" panose="05050102010706020507" pitchFamily="18" charset="2"/>
              </a:rPr>
              <a:t>2</a:t>
            </a:r>
            <a:endParaRPr lang="en-US" altLang="zh-CN" sz="32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74760" name="Line 25"/>
          <p:cNvSpPr>
            <a:spLocks noChangeShapeType="1"/>
          </p:cNvSpPr>
          <p:nvPr/>
        </p:nvSpPr>
        <p:spPr bwMode="auto">
          <a:xfrm>
            <a:off x="1985963" y="4570413"/>
            <a:ext cx="379888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4761" name="Group 48"/>
          <p:cNvGrpSpPr>
            <a:grpSpLocks/>
          </p:cNvGrpSpPr>
          <p:nvPr/>
        </p:nvGrpSpPr>
        <p:grpSpPr bwMode="auto">
          <a:xfrm>
            <a:off x="1865313" y="3381375"/>
            <a:ext cx="2654300" cy="1725613"/>
            <a:chOff x="204" y="2749"/>
            <a:chExt cx="1997" cy="1316"/>
          </a:xfrm>
        </p:grpSpPr>
        <p:sp>
          <p:nvSpPr>
            <p:cNvPr id="101403" name="Oval 27"/>
            <p:cNvSpPr>
              <a:spLocks noChangeArrowheads="1"/>
            </p:cNvSpPr>
            <p:nvPr/>
          </p:nvSpPr>
          <p:spPr bwMode="auto">
            <a:xfrm>
              <a:off x="794" y="3203"/>
              <a:ext cx="862" cy="86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1404" name="Oval 28"/>
            <p:cNvSpPr>
              <a:spLocks noChangeArrowheads="1"/>
            </p:cNvSpPr>
            <p:nvPr/>
          </p:nvSpPr>
          <p:spPr bwMode="auto">
            <a:xfrm>
              <a:off x="1171" y="3605"/>
              <a:ext cx="91" cy="91"/>
            </a:xfrm>
            <a:prstGeom prst="ellipse">
              <a:avLst/>
            </a:prstGeom>
            <a:solidFill>
              <a:schemeClr val="accent1"/>
            </a:solidFill>
            <a:ln w="9525">
              <a:solidFill>
                <a:schemeClr val="tx1"/>
              </a:solidFill>
              <a:round/>
              <a:headEnd/>
              <a:tailEnd/>
            </a:ln>
          </p:spPr>
          <p:txBody>
            <a:bodyPr wrap="none" anchor="ctr"/>
            <a:lstStyle/>
            <a:p>
              <a:endParaRPr lang="zh-CN" altLang="en-US"/>
            </a:p>
          </p:txBody>
        </p:sp>
        <p:grpSp>
          <p:nvGrpSpPr>
            <p:cNvPr id="101405" name="Group 36"/>
            <p:cNvGrpSpPr>
              <a:grpSpLocks/>
            </p:cNvGrpSpPr>
            <p:nvPr/>
          </p:nvGrpSpPr>
          <p:grpSpPr bwMode="auto">
            <a:xfrm>
              <a:off x="204" y="2749"/>
              <a:ext cx="1997" cy="817"/>
              <a:chOff x="1020" y="2568"/>
              <a:chExt cx="1997" cy="817"/>
            </a:xfrm>
          </p:grpSpPr>
          <p:sp>
            <p:nvSpPr>
              <p:cNvPr id="101407" name="Arc 33"/>
              <p:cNvSpPr>
                <a:spLocks/>
              </p:cNvSpPr>
              <p:nvPr/>
            </p:nvSpPr>
            <p:spPr bwMode="auto">
              <a:xfrm flipV="1">
                <a:off x="1020" y="2568"/>
                <a:ext cx="997" cy="81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1408" name="Arc 35"/>
              <p:cNvSpPr>
                <a:spLocks/>
              </p:cNvSpPr>
              <p:nvPr/>
            </p:nvSpPr>
            <p:spPr bwMode="auto">
              <a:xfrm flipH="1" flipV="1">
                <a:off x="2018" y="2568"/>
                <a:ext cx="999" cy="81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01406" name="Text Box 40"/>
            <p:cNvSpPr txBox="1">
              <a:spLocks noChangeArrowheads="1"/>
            </p:cNvSpPr>
            <p:nvPr/>
          </p:nvSpPr>
          <p:spPr bwMode="auto">
            <a:xfrm>
              <a:off x="1098" y="3260"/>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a:t>
              </a:r>
            </a:p>
          </p:txBody>
        </p:sp>
      </p:grpSp>
      <p:grpSp>
        <p:nvGrpSpPr>
          <p:cNvPr id="74762" name="Group 49"/>
          <p:cNvGrpSpPr>
            <a:grpSpLocks/>
          </p:cNvGrpSpPr>
          <p:nvPr/>
        </p:nvGrpSpPr>
        <p:grpSpPr bwMode="auto">
          <a:xfrm>
            <a:off x="2830513" y="3381375"/>
            <a:ext cx="2655887" cy="1725613"/>
            <a:chOff x="930" y="2749"/>
            <a:chExt cx="1997" cy="1316"/>
          </a:xfrm>
        </p:grpSpPr>
        <p:sp>
          <p:nvSpPr>
            <p:cNvPr id="101397" name="Oval 30"/>
            <p:cNvSpPr>
              <a:spLocks noChangeArrowheads="1"/>
            </p:cNvSpPr>
            <p:nvPr/>
          </p:nvSpPr>
          <p:spPr bwMode="auto">
            <a:xfrm>
              <a:off x="1520" y="3203"/>
              <a:ext cx="862" cy="86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1398" name="Oval 31"/>
            <p:cNvSpPr>
              <a:spLocks noChangeArrowheads="1"/>
            </p:cNvSpPr>
            <p:nvPr/>
          </p:nvSpPr>
          <p:spPr bwMode="auto">
            <a:xfrm>
              <a:off x="1897" y="3605"/>
              <a:ext cx="91" cy="91"/>
            </a:xfrm>
            <a:prstGeom prst="ellipse">
              <a:avLst/>
            </a:prstGeom>
            <a:solidFill>
              <a:schemeClr val="accent1"/>
            </a:solidFill>
            <a:ln w="9525">
              <a:solidFill>
                <a:schemeClr val="tx1"/>
              </a:solidFill>
              <a:round/>
              <a:headEnd/>
              <a:tailEnd/>
            </a:ln>
          </p:spPr>
          <p:txBody>
            <a:bodyPr wrap="none" anchor="ctr"/>
            <a:lstStyle/>
            <a:p>
              <a:endParaRPr lang="zh-CN" altLang="en-US"/>
            </a:p>
          </p:txBody>
        </p:sp>
        <p:grpSp>
          <p:nvGrpSpPr>
            <p:cNvPr id="101399" name="Group 37"/>
            <p:cNvGrpSpPr>
              <a:grpSpLocks/>
            </p:cNvGrpSpPr>
            <p:nvPr/>
          </p:nvGrpSpPr>
          <p:grpSpPr bwMode="auto">
            <a:xfrm>
              <a:off x="930" y="2749"/>
              <a:ext cx="1997" cy="817"/>
              <a:chOff x="1020" y="2568"/>
              <a:chExt cx="1997" cy="817"/>
            </a:xfrm>
          </p:grpSpPr>
          <p:sp>
            <p:nvSpPr>
              <p:cNvPr id="101401" name="Arc 38"/>
              <p:cNvSpPr>
                <a:spLocks/>
              </p:cNvSpPr>
              <p:nvPr/>
            </p:nvSpPr>
            <p:spPr bwMode="auto">
              <a:xfrm flipV="1">
                <a:off x="1020" y="2568"/>
                <a:ext cx="997" cy="81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1402" name="Arc 39"/>
              <p:cNvSpPr>
                <a:spLocks/>
              </p:cNvSpPr>
              <p:nvPr/>
            </p:nvSpPr>
            <p:spPr bwMode="auto">
              <a:xfrm flipH="1" flipV="1">
                <a:off x="2018" y="2568"/>
                <a:ext cx="999" cy="81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01400" name="Text Box 41"/>
            <p:cNvSpPr txBox="1">
              <a:spLocks noChangeArrowheads="1"/>
            </p:cNvSpPr>
            <p:nvPr/>
          </p:nvSpPr>
          <p:spPr bwMode="auto">
            <a:xfrm>
              <a:off x="1836" y="3249"/>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a:t>
              </a:r>
            </a:p>
          </p:txBody>
        </p:sp>
      </p:grpSp>
      <p:grpSp>
        <p:nvGrpSpPr>
          <p:cNvPr id="74763" name="Group 50"/>
          <p:cNvGrpSpPr>
            <a:grpSpLocks/>
          </p:cNvGrpSpPr>
          <p:nvPr/>
        </p:nvGrpSpPr>
        <p:grpSpPr bwMode="auto">
          <a:xfrm>
            <a:off x="1803400" y="2760663"/>
            <a:ext cx="3740150" cy="1693862"/>
            <a:chOff x="158" y="2275"/>
            <a:chExt cx="2813" cy="1292"/>
          </a:xfrm>
        </p:grpSpPr>
        <p:sp>
          <p:nvSpPr>
            <p:cNvPr id="101393" name="Arc 43"/>
            <p:cNvSpPr>
              <a:spLocks/>
            </p:cNvSpPr>
            <p:nvPr/>
          </p:nvSpPr>
          <p:spPr bwMode="auto">
            <a:xfrm flipV="1">
              <a:off x="158" y="2659"/>
              <a:ext cx="997" cy="9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1394" name="Arc 44"/>
            <p:cNvSpPr>
              <a:spLocks/>
            </p:cNvSpPr>
            <p:nvPr/>
          </p:nvSpPr>
          <p:spPr bwMode="auto">
            <a:xfrm flipH="1" flipV="1">
              <a:off x="1972" y="2614"/>
              <a:ext cx="999" cy="95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1395" name="Arc 45"/>
            <p:cNvSpPr>
              <a:spLocks/>
            </p:cNvSpPr>
            <p:nvPr/>
          </p:nvSpPr>
          <p:spPr bwMode="auto">
            <a:xfrm rot="2513335" flipV="1">
              <a:off x="1267" y="2341"/>
              <a:ext cx="589" cy="58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1396" name="Text Box 47"/>
            <p:cNvSpPr txBox="1">
              <a:spLocks noChangeArrowheads="1"/>
            </p:cNvSpPr>
            <p:nvPr/>
          </p:nvSpPr>
          <p:spPr bwMode="auto">
            <a:xfrm>
              <a:off x="1294" y="2275"/>
              <a:ext cx="46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latin typeface="Bookman Old Style" panose="02050604050505020204" pitchFamily="18" charset="0"/>
                  <a:sym typeface="Symbol" panose="05050102010706020507" pitchFamily="18" charset="2"/>
                </a:rPr>
                <a:t></a:t>
              </a:r>
              <a:r>
                <a:rPr lang="en-US" altLang="zh-CN" sz="3200" baseline="-25000">
                  <a:latin typeface="Bookman Old Style" panose="02050604050505020204" pitchFamily="18" charset="0"/>
                  <a:sym typeface="Symbol" panose="05050102010706020507" pitchFamily="18" charset="2"/>
                </a:rPr>
                <a:t>1s</a:t>
              </a:r>
            </a:p>
          </p:txBody>
        </p:sp>
      </p:grpSp>
      <p:sp>
        <p:nvSpPr>
          <p:cNvPr id="101392"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7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7478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7476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74761"/>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7476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74763"/>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p:bldP spid="19" grpId="0" animBg="1"/>
      <p:bldP spid="20" grpId="0"/>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AutoShape 15"/>
          <p:cNvSpPr>
            <a:spLocks noChangeArrowheads="1"/>
          </p:cNvSpPr>
          <p:nvPr/>
        </p:nvSpPr>
        <p:spPr bwMode="auto">
          <a:xfrm>
            <a:off x="4144963" y="1319213"/>
            <a:ext cx="1066800" cy="111125"/>
          </a:xfrm>
          <a:prstGeom prst="rightArrow">
            <a:avLst>
              <a:gd name="adj1" fmla="val 50000"/>
              <a:gd name="adj2" fmla="val 264444"/>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grpSp>
        <p:nvGrpSpPr>
          <p:cNvPr id="76851" name="组合 2"/>
          <p:cNvGrpSpPr>
            <a:grpSpLocks/>
          </p:cNvGrpSpPr>
          <p:nvPr/>
        </p:nvGrpSpPr>
        <p:grpSpPr bwMode="auto">
          <a:xfrm>
            <a:off x="2643188" y="915988"/>
            <a:ext cx="1079500" cy="1446212"/>
            <a:chOff x="2571801" y="915988"/>
            <a:chExt cx="1079527" cy="1446905"/>
          </a:xfrm>
        </p:grpSpPr>
        <p:grpSp>
          <p:nvGrpSpPr>
            <p:cNvPr id="103482" name="Group 32"/>
            <p:cNvGrpSpPr>
              <a:grpSpLocks/>
            </p:cNvGrpSpPr>
            <p:nvPr/>
          </p:nvGrpSpPr>
          <p:grpSpPr bwMode="auto">
            <a:xfrm>
              <a:off x="2571801" y="915988"/>
              <a:ext cx="1079527" cy="1070551"/>
              <a:chOff x="1610" y="572"/>
              <a:chExt cx="680" cy="680"/>
            </a:xfrm>
          </p:grpSpPr>
          <p:sp>
            <p:nvSpPr>
              <p:cNvPr id="28" name="Oval 9"/>
              <p:cNvSpPr>
                <a:spLocks noChangeAspect="1" noChangeArrowheads="1"/>
              </p:cNvSpPr>
              <p:nvPr/>
            </p:nvSpPr>
            <p:spPr bwMode="auto">
              <a:xfrm>
                <a:off x="1610" y="572"/>
                <a:ext cx="680" cy="680"/>
              </a:xfrm>
              <a:prstGeom prst="ellipse">
                <a:avLst/>
              </a:prstGeom>
              <a:noFill/>
              <a:ln w="25400">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29" name="Oval 10"/>
              <p:cNvSpPr>
                <a:spLocks noChangeArrowheads="1"/>
              </p:cNvSpPr>
              <p:nvPr/>
            </p:nvSpPr>
            <p:spPr bwMode="auto">
              <a:xfrm>
                <a:off x="1917" y="846"/>
                <a:ext cx="82" cy="9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grpSp>
        <p:sp>
          <p:nvSpPr>
            <p:cNvPr id="27" name="Text Box 13"/>
            <p:cNvSpPr txBox="1">
              <a:spLocks noChangeArrowheads="1"/>
            </p:cNvSpPr>
            <p:nvPr/>
          </p:nvSpPr>
          <p:spPr bwMode="auto">
            <a:xfrm>
              <a:off x="2935347" y="1965828"/>
              <a:ext cx="506426" cy="397065"/>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1s</a:t>
              </a:r>
              <a:r>
                <a:rPr lang="en-US" altLang="zh-CN" sz="2000" baseline="-25000" dirty="0">
                  <a:latin typeface="Times New Roman" panose="02020603050405020304" pitchFamily="18" charset="0"/>
                  <a:ea typeface="+mn-ea"/>
                  <a:cs typeface="Times New Roman" panose="02020603050405020304" pitchFamily="18" charset="0"/>
                </a:rPr>
                <a:t>b</a:t>
              </a:r>
              <a:endParaRPr lang="en-US" altLang="zh-CN" sz="2000" dirty="0">
                <a:latin typeface="Times New Roman" panose="02020603050405020304" pitchFamily="18" charset="0"/>
                <a:ea typeface="+mn-ea"/>
                <a:cs typeface="Times New Roman" panose="02020603050405020304" pitchFamily="18" charset="0"/>
              </a:endParaRPr>
            </a:p>
          </p:txBody>
        </p:sp>
      </p:grpSp>
      <p:sp>
        <p:nvSpPr>
          <p:cNvPr id="12" name="Text Box 11"/>
          <p:cNvSpPr txBox="1">
            <a:spLocks noChangeArrowheads="1"/>
          </p:cNvSpPr>
          <p:nvPr/>
        </p:nvSpPr>
        <p:spPr bwMode="auto">
          <a:xfrm>
            <a:off x="2154019" y="1187337"/>
            <a:ext cx="344711" cy="523078"/>
          </a:xfrm>
          <a:prstGeom prst="rect">
            <a:avLst/>
          </a:prstGeom>
          <a:noFill/>
          <a:ln w="9525">
            <a:noFill/>
            <a:miter lim="800000"/>
            <a:headEnd/>
            <a:tailEnd/>
          </a:ln>
          <a:effectLst/>
        </p:spPr>
        <p:txBody>
          <a:bodyPr>
            <a:spAutoFit/>
          </a:bodyPr>
          <a:lstStyle/>
          <a:p>
            <a:pPr>
              <a:defRPr/>
            </a:pPr>
            <a:r>
              <a:rPr lang="en-US" altLang="zh-CN" sz="2800" dirty="0">
                <a:ln w="22225">
                  <a:solidFill>
                    <a:schemeClr val="accent2"/>
                  </a:solidFill>
                  <a:prstDash val="solid"/>
                </a:ln>
                <a:solidFill>
                  <a:schemeClr val="accent2">
                    <a:lumMod val="40000"/>
                    <a:lumOff val="60000"/>
                  </a:schemeClr>
                </a:solidFill>
                <a:latin typeface="Times New Roman" panose="02020603050405020304" pitchFamily="18" charset="0"/>
                <a:ea typeface="+mn-ea"/>
                <a:cs typeface="Times New Roman" panose="02020603050405020304" pitchFamily="18" charset="0"/>
              </a:rPr>
              <a:t>-</a:t>
            </a:r>
          </a:p>
        </p:txBody>
      </p:sp>
      <p:sp>
        <p:nvSpPr>
          <p:cNvPr id="17" name="AutoShape 21"/>
          <p:cNvSpPr>
            <a:spLocks/>
          </p:cNvSpPr>
          <p:nvPr/>
        </p:nvSpPr>
        <p:spPr bwMode="auto">
          <a:xfrm rot="16200000">
            <a:off x="2216944" y="1467644"/>
            <a:ext cx="268287" cy="2085975"/>
          </a:xfrm>
          <a:prstGeom prst="leftBrace">
            <a:avLst>
              <a:gd name="adj1" fmla="val 65229"/>
              <a:gd name="adj2" fmla="val 50000"/>
            </a:avLst>
          </a:prstGeom>
          <a:noFill/>
          <a:ln w="9525">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18" name="Text Box 22"/>
          <p:cNvSpPr txBox="1">
            <a:spLocks noChangeArrowheads="1"/>
          </p:cNvSpPr>
          <p:nvPr/>
        </p:nvSpPr>
        <p:spPr bwMode="auto">
          <a:xfrm>
            <a:off x="1658938" y="2674938"/>
            <a:ext cx="1211262" cy="400050"/>
          </a:xfrm>
          <a:prstGeom prst="rect">
            <a:avLst/>
          </a:prstGeom>
          <a:noFill/>
          <a:ln w="9525">
            <a:noFill/>
            <a:miter lim="800000"/>
            <a:headEnd/>
            <a:tailEnd/>
          </a:ln>
          <a:effectLst/>
        </p:spPr>
        <p:txBody>
          <a:bodyPr wrap="none">
            <a:spAutoFit/>
          </a:bodyPr>
          <a:lstStyle/>
          <a:p>
            <a:pPr>
              <a:defRPr/>
            </a:pPr>
            <a:r>
              <a:rPr lang="zh-CN" altLang="en-US" sz="2000" dirty="0">
                <a:latin typeface="Times New Roman" panose="02020603050405020304" pitchFamily="18" charset="0"/>
                <a:ea typeface="+mn-ea"/>
                <a:cs typeface="Times New Roman" panose="02020603050405020304" pitchFamily="18" charset="0"/>
              </a:rPr>
              <a:t>原子轨道</a:t>
            </a:r>
          </a:p>
        </p:txBody>
      </p:sp>
      <p:grpSp>
        <p:nvGrpSpPr>
          <p:cNvPr id="76855" name="组合 29"/>
          <p:cNvGrpSpPr>
            <a:grpSpLocks/>
          </p:cNvGrpSpPr>
          <p:nvPr/>
        </p:nvGrpSpPr>
        <p:grpSpPr bwMode="auto">
          <a:xfrm>
            <a:off x="950913" y="915988"/>
            <a:ext cx="1079500" cy="1481137"/>
            <a:chOff x="2571801" y="915988"/>
            <a:chExt cx="1079527" cy="1481625"/>
          </a:xfrm>
        </p:grpSpPr>
        <p:grpSp>
          <p:nvGrpSpPr>
            <p:cNvPr id="103478" name="Group 32"/>
            <p:cNvGrpSpPr>
              <a:grpSpLocks/>
            </p:cNvGrpSpPr>
            <p:nvPr/>
          </p:nvGrpSpPr>
          <p:grpSpPr bwMode="auto">
            <a:xfrm>
              <a:off x="2571801" y="915988"/>
              <a:ext cx="1079527" cy="1070551"/>
              <a:chOff x="1610" y="572"/>
              <a:chExt cx="680" cy="680"/>
            </a:xfrm>
          </p:grpSpPr>
          <p:sp>
            <p:nvSpPr>
              <p:cNvPr id="36" name="Oval 9"/>
              <p:cNvSpPr>
                <a:spLocks noChangeAspect="1" noChangeArrowheads="1"/>
              </p:cNvSpPr>
              <p:nvPr/>
            </p:nvSpPr>
            <p:spPr bwMode="auto">
              <a:xfrm>
                <a:off x="1610" y="572"/>
                <a:ext cx="680" cy="680"/>
              </a:xfrm>
              <a:prstGeom prst="ellipse">
                <a:avLst/>
              </a:prstGeom>
              <a:noFill/>
              <a:ln w="25400">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37" name="Oval 10"/>
              <p:cNvSpPr>
                <a:spLocks noChangeArrowheads="1"/>
              </p:cNvSpPr>
              <p:nvPr/>
            </p:nvSpPr>
            <p:spPr bwMode="auto">
              <a:xfrm>
                <a:off x="1917" y="846"/>
                <a:ext cx="82" cy="9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grpSp>
        <p:sp>
          <p:nvSpPr>
            <p:cNvPr id="35" name="Text Box 13"/>
            <p:cNvSpPr txBox="1">
              <a:spLocks noChangeArrowheads="1"/>
            </p:cNvSpPr>
            <p:nvPr/>
          </p:nvSpPr>
          <p:spPr bwMode="auto">
            <a:xfrm>
              <a:off x="2908359" y="2000607"/>
              <a:ext cx="506425" cy="397006"/>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1s</a:t>
              </a:r>
              <a:r>
                <a:rPr lang="en-US" altLang="zh-CN" sz="2000" baseline="-25000" dirty="0">
                  <a:latin typeface="Times New Roman" panose="02020603050405020304" pitchFamily="18" charset="0"/>
                  <a:ea typeface="+mn-ea"/>
                  <a:cs typeface="Times New Roman" panose="02020603050405020304" pitchFamily="18" charset="0"/>
                </a:rPr>
                <a:t>b</a:t>
              </a:r>
              <a:endParaRPr lang="en-US" altLang="zh-CN" sz="2000" dirty="0">
                <a:latin typeface="Times New Roman" panose="02020603050405020304" pitchFamily="18" charset="0"/>
                <a:ea typeface="+mn-ea"/>
                <a:cs typeface="Times New Roman" panose="02020603050405020304" pitchFamily="18" charset="0"/>
              </a:endParaRPr>
            </a:p>
          </p:txBody>
        </p:sp>
      </p:grpSp>
      <p:sp>
        <p:nvSpPr>
          <p:cNvPr id="19" name="AutoShape 23"/>
          <p:cNvSpPr>
            <a:spLocks/>
          </p:cNvSpPr>
          <p:nvPr/>
        </p:nvSpPr>
        <p:spPr bwMode="auto">
          <a:xfrm rot="16200000">
            <a:off x="7065963" y="1465263"/>
            <a:ext cx="301625" cy="1768475"/>
          </a:xfrm>
          <a:prstGeom prst="leftBrace">
            <a:avLst>
              <a:gd name="adj1" fmla="val 65229"/>
              <a:gd name="adj2" fmla="val 50000"/>
            </a:avLst>
          </a:prstGeom>
          <a:noFill/>
          <a:ln w="9525">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grpSp>
        <p:nvGrpSpPr>
          <p:cNvPr id="2" name="组合 1"/>
          <p:cNvGrpSpPr>
            <a:grpSpLocks/>
          </p:cNvGrpSpPr>
          <p:nvPr/>
        </p:nvGrpSpPr>
        <p:grpSpPr bwMode="auto">
          <a:xfrm>
            <a:off x="5580063" y="995363"/>
            <a:ext cx="3024187" cy="1190625"/>
            <a:chOff x="5508625" y="995363"/>
            <a:chExt cx="3024188" cy="1190531"/>
          </a:xfrm>
        </p:grpSpPr>
        <p:grpSp>
          <p:nvGrpSpPr>
            <p:cNvPr id="103470" name="Group 56"/>
            <p:cNvGrpSpPr>
              <a:grpSpLocks/>
            </p:cNvGrpSpPr>
            <p:nvPr/>
          </p:nvGrpSpPr>
          <p:grpSpPr bwMode="auto">
            <a:xfrm>
              <a:off x="6066741" y="1249038"/>
              <a:ext cx="2168769" cy="936856"/>
              <a:chOff x="3721" y="727"/>
              <a:chExt cx="1272" cy="590"/>
            </a:xfrm>
          </p:grpSpPr>
          <p:sp>
            <p:nvSpPr>
              <p:cNvPr id="22" name="Oval 17"/>
              <p:cNvSpPr>
                <a:spLocks noChangeArrowheads="1"/>
              </p:cNvSpPr>
              <p:nvPr/>
            </p:nvSpPr>
            <p:spPr bwMode="auto">
              <a:xfrm>
                <a:off x="3923" y="727"/>
                <a:ext cx="91" cy="91"/>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sp>
            <p:nvSpPr>
              <p:cNvPr id="23" name="Oval 18"/>
              <p:cNvSpPr>
                <a:spLocks noChangeArrowheads="1"/>
              </p:cNvSpPr>
              <p:nvPr/>
            </p:nvSpPr>
            <p:spPr bwMode="auto">
              <a:xfrm>
                <a:off x="4558" y="727"/>
                <a:ext cx="91" cy="91"/>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sp>
            <p:nvSpPr>
              <p:cNvPr id="24" name="Text Box 19"/>
              <p:cNvSpPr txBox="1">
                <a:spLocks noChangeArrowheads="1"/>
              </p:cNvSpPr>
              <p:nvPr/>
            </p:nvSpPr>
            <p:spPr bwMode="auto">
              <a:xfrm>
                <a:off x="3721" y="1065"/>
                <a:ext cx="197" cy="252"/>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a</a:t>
                </a:r>
              </a:p>
            </p:txBody>
          </p:sp>
          <p:sp>
            <p:nvSpPr>
              <p:cNvPr id="25" name="Text Box 20"/>
              <p:cNvSpPr txBox="1">
                <a:spLocks noChangeArrowheads="1"/>
              </p:cNvSpPr>
              <p:nvPr/>
            </p:nvSpPr>
            <p:spPr bwMode="auto">
              <a:xfrm>
                <a:off x="4787" y="1052"/>
                <a:ext cx="206" cy="252"/>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b</a:t>
                </a:r>
              </a:p>
            </p:txBody>
          </p:sp>
        </p:grpSp>
        <p:grpSp>
          <p:nvGrpSpPr>
            <p:cNvPr id="103471" name="Group 66"/>
            <p:cNvGrpSpPr>
              <a:grpSpLocks/>
            </p:cNvGrpSpPr>
            <p:nvPr/>
          </p:nvGrpSpPr>
          <p:grpSpPr bwMode="auto">
            <a:xfrm>
              <a:off x="5508625" y="995363"/>
              <a:ext cx="3024188" cy="721057"/>
              <a:chOff x="3560" y="527"/>
              <a:chExt cx="1905" cy="454"/>
            </a:xfrm>
          </p:grpSpPr>
          <p:sp>
            <p:nvSpPr>
              <p:cNvPr id="103472" name="Oval 40"/>
              <p:cNvSpPr>
                <a:spLocks noChangeArrowheads="1"/>
              </p:cNvSpPr>
              <p:nvPr/>
            </p:nvSpPr>
            <p:spPr bwMode="auto">
              <a:xfrm>
                <a:off x="3560" y="527"/>
                <a:ext cx="817" cy="454"/>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73" name="Oval 41"/>
              <p:cNvSpPr>
                <a:spLocks noChangeArrowheads="1"/>
              </p:cNvSpPr>
              <p:nvPr/>
            </p:nvSpPr>
            <p:spPr bwMode="auto">
              <a:xfrm>
                <a:off x="4648" y="527"/>
                <a:ext cx="817" cy="454"/>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76844" name="Text Box 19"/>
          <p:cNvSpPr txBox="1">
            <a:spLocks noChangeArrowheads="1"/>
          </p:cNvSpPr>
          <p:nvPr/>
        </p:nvSpPr>
        <p:spPr bwMode="auto">
          <a:xfrm>
            <a:off x="6969125" y="2397125"/>
            <a:ext cx="493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a:latin typeface="Times New Roman" panose="02020603050405020304" pitchFamily="18" charset="0"/>
                <a:cs typeface="Times New Roman" panose="02020603050405020304" pitchFamily="18" charset="0"/>
                <a:sym typeface="Symbol" panose="05050102010706020507" pitchFamily="18" charset="2"/>
              </a:rPr>
              <a:t></a:t>
            </a:r>
            <a:r>
              <a:rPr lang="zh-CN" altLang="en-US" sz="2800" baseline="30000">
                <a:sym typeface="Symbol" panose="05050102010706020507" pitchFamily="18" charset="2"/>
              </a:rPr>
              <a:t>*</a:t>
            </a:r>
            <a:endParaRPr lang="zh-CN" altLang="en-US" sz="2800">
              <a:sym typeface="Symbol" panose="05050102010706020507" pitchFamily="18" charset="2"/>
            </a:endParaRPr>
          </a:p>
        </p:txBody>
      </p:sp>
      <p:sp>
        <p:nvSpPr>
          <p:cNvPr id="76821" name="Line 20"/>
          <p:cNvSpPr>
            <a:spLocks noChangeShapeType="1"/>
          </p:cNvSpPr>
          <p:nvPr/>
        </p:nvSpPr>
        <p:spPr bwMode="auto">
          <a:xfrm>
            <a:off x="982663" y="4203700"/>
            <a:ext cx="345281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6822" name="Group 21"/>
          <p:cNvGrpSpPr>
            <a:grpSpLocks/>
          </p:cNvGrpSpPr>
          <p:nvPr/>
        </p:nvGrpSpPr>
        <p:grpSpPr bwMode="auto">
          <a:xfrm>
            <a:off x="873125" y="3159125"/>
            <a:ext cx="2413000" cy="1514475"/>
            <a:chOff x="204" y="2749"/>
            <a:chExt cx="1997" cy="1316"/>
          </a:xfrm>
        </p:grpSpPr>
        <p:sp>
          <p:nvSpPr>
            <p:cNvPr id="103464" name="Oval 22"/>
            <p:cNvSpPr>
              <a:spLocks noChangeArrowheads="1"/>
            </p:cNvSpPr>
            <p:nvPr/>
          </p:nvSpPr>
          <p:spPr bwMode="auto">
            <a:xfrm>
              <a:off x="794" y="3203"/>
              <a:ext cx="862" cy="86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65" name="Oval 23"/>
            <p:cNvSpPr>
              <a:spLocks noChangeArrowheads="1"/>
            </p:cNvSpPr>
            <p:nvPr/>
          </p:nvSpPr>
          <p:spPr bwMode="auto">
            <a:xfrm>
              <a:off x="1171" y="3605"/>
              <a:ext cx="91" cy="91"/>
            </a:xfrm>
            <a:prstGeom prst="ellipse">
              <a:avLst/>
            </a:prstGeom>
            <a:solidFill>
              <a:schemeClr val="accent1"/>
            </a:solidFill>
            <a:ln w="9525">
              <a:solidFill>
                <a:schemeClr val="tx1"/>
              </a:solidFill>
              <a:round/>
              <a:headEnd/>
              <a:tailEnd/>
            </a:ln>
          </p:spPr>
          <p:txBody>
            <a:bodyPr wrap="none" anchor="ctr"/>
            <a:lstStyle/>
            <a:p>
              <a:endParaRPr lang="zh-CN" altLang="en-US"/>
            </a:p>
          </p:txBody>
        </p:sp>
        <p:grpSp>
          <p:nvGrpSpPr>
            <p:cNvPr id="103466" name="Group 24"/>
            <p:cNvGrpSpPr>
              <a:grpSpLocks/>
            </p:cNvGrpSpPr>
            <p:nvPr/>
          </p:nvGrpSpPr>
          <p:grpSpPr bwMode="auto">
            <a:xfrm>
              <a:off x="204" y="2749"/>
              <a:ext cx="1997" cy="817"/>
              <a:chOff x="1020" y="2568"/>
              <a:chExt cx="1997" cy="817"/>
            </a:xfrm>
          </p:grpSpPr>
          <p:sp>
            <p:nvSpPr>
              <p:cNvPr id="103468" name="Arc 25"/>
              <p:cNvSpPr>
                <a:spLocks/>
              </p:cNvSpPr>
              <p:nvPr/>
            </p:nvSpPr>
            <p:spPr bwMode="auto">
              <a:xfrm flipV="1">
                <a:off x="1020" y="2568"/>
                <a:ext cx="997" cy="81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69" name="Arc 26"/>
              <p:cNvSpPr>
                <a:spLocks/>
              </p:cNvSpPr>
              <p:nvPr/>
            </p:nvSpPr>
            <p:spPr bwMode="auto">
              <a:xfrm flipH="1" flipV="1">
                <a:off x="2018" y="2568"/>
                <a:ext cx="999" cy="81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03467" name="Text Box 27"/>
            <p:cNvSpPr txBox="1">
              <a:spLocks noChangeArrowheads="1"/>
            </p:cNvSpPr>
            <p:nvPr/>
          </p:nvSpPr>
          <p:spPr bwMode="auto">
            <a:xfrm>
              <a:off x="1014" y="3294"/>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a:t>
              </a:r>
            </a:p>
          </p:txBody>
        </p:sp>
      </p:grpSp>
      <p:grpSp>
        <p:nvGrpSpPr>
          <p:cNvPr id="76823" name="Group 70"/>
          <p:cNvGrpSpPr>
            <a:grpSpLocks/>
          </p:cNvGrpSpPr>
          <p:nvPr/>
        </p:nvGrpSpPr>
        <p:grpSpPr bwMode="auto">
          <a:xfrm>
            <a:off x="1749425" y="3560763"/>
            <a:ext cx="2413000" cy="1582737"/>
            <a:chOff x="839" y="2826"/>
            <a:chExt cx="1997" cy="1375"/>
          </a:xfrm>
        </p:grpSpPr>
        <p:sp>
          <p:nvSpPr>
            <p:cNvPr id="103458" name="Oval 30"/>
            <p:cNvSpPr>
              <a:spLocks noChangeArrowheads="1"/>
            </p:cNvSpPr>
            <p:nvPr/>
          </p:nvSpPr>
          <p:spPr bwMode="auto">
            <a:xfrm>
              <a:off x="1807" y="3333"/>
              <a:ext cx="91" cy="91"/>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03459" name="Oval 29"/>
            <p:cNvSpPr>
              <a:spLocks noChangeArrowheads="1"/>
            </p:cNvSpPr>
            <p:nvPr/>
          </p:nvSpPr>
          <p:spPr bwMode="auto">
            <a:xfrm>
              <a:off x="1430" y="2932"/>
              <a:ext cx="862" cy="861"/>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03460" name="Group 31"/>
            <p:cNvGrpSpPr>
              <a:grpSpLocks/>
            </p:cNvGrpSpPr>
            <p:nvPr/>
          </p:nvGrpSpPr>
          <p:grpSpPr bwMode="auto">
            <a:xfrm flipV="1">
              <a:off x="839" y="3475"/>
              <a:ext cx="1997" cy="726"/>
              <a:chOff x="1020" y="2568"/>
              <a:chExt cx="1997" cy="817"/>
            </a:xfrm>
          </p:grpSpPr>
          <p:sp>
            <p:nvSpPr>
              <p:cNvPr id="103462" name="Arc 32"/>
              <p:cNvSpPr>
                <a:spLocks/>
              </p:cNvSpPr>
              <p:nvPr/>
            </p:nvSpPr>
            <p:spPr bwMode="auto">
              <a:xfrm flipV="1">
                <a:off x="1020" y="2568"/>
                <a:ext cx="997" cy="81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63" name="Arc 33"/>
              <p:cNvSpPr>
                <a:spLocks/>
              </p:cNvSpPr>
              <p:nvPr/>
            </p:nvSpPr>
            <p:spPr bwMode="auto">
              <a:xfrm flipH="1" flipV="1">
                <a:off x="2018" y="2568"/>
                <a:ext cx="999" cy="81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03461" name="Text Box 34"/>
            <p:cNvSpPr txBox="1">
              <a:spLocks noChangeArrowheads="1"/>
            </p:cNvSpPr>
            <p:nvPr/>
          </p:nvSpPr>
          <p:spPr bwMode="auto">
            <a:xfrm>
              <a:off x="1767" y="2826"/>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a:t>-</a:t>
              </a:r>
            </a:p>
          </p:txBody>
        </p:sp>
      </p:grpSp>
      <p:grpSp>
        <p:nvGrpSpPr>
          <p:cNvPr id="76824" name="Group 68"/>
          <p:cNvGrpSpPr>
            <a:grpSpLocks/>
          </p:cNvGrpSpPr>
          <p:nvPr/>
        </p:nvGrpSpPr>
        <p:grpSpPr bwMode="auto">
          <a:xfrm>
            <a:off x="817563" y="3460750"/>
            <a:ext cx="3344862" cy="1349375"/>
            <a:chOff x="68" y="2739"/>
            <a:chExt cx="2768" cy="1173"/>
          </a:xfrm>
        </p:grpSpPr>
        <p:sp>
          <p:nvSpPr>
            <p:cNvPr id="103454" name="Arc 36"/>
            <p:cNvSpPr>
              <a:spLocks/>
            </p:cNvSpPr>
            <p:nvPr/>
          </p:nvSpPr>
          <p:spPr bwMode="auto">
            <a:xfrm flipV="1">
              <a:off x="68" y="2750"/>
              <a:ext cx="997" cy="5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55" name="Arc 38"/>
            <p:cNvSpPr>
              <a:spLocks/>
            </p:cNvSpPr>
            <p:nvPr/>
          </p:nvSpPr>
          <p:spPr bwMode="auto">
            <a:xfrm rot="5218169" flipV="1">
              <a:off x="976" y="2846"/>
              <a:ext cx="649" cy="436"/>
            </a:xfrm>
            <a:custGeom>
              <a:avLst/>
              <a:gdLst>
                <a:gd name="T0" fmla="*/ 0 w 22044"/>
                <a:gd name="T1" fmla="*/ 0 h 21600"/>
                <a:gd name="T2" fmla="*/ 0 w 22044"/>
                <a:gd name="T3" fmla="*/ 0 h 21600"/>
                <a:gd name="T4" fmla="*/ 0 w 22044"/>
                <a:gd name="T5" fmla="*/ 0 h 21600"/>
                <a:gd name="T6" fmla="*/ 0 60000 65536"/>
                <a:gd name="T7" fmla="*/ 0 60000 65536"/>
                <a:gd name="T8" fmla="*/ 0 60000 65536"/>
              </a:gdLst>
              <a:ahLst/>
              <a:cxnLst>
                <a:cxn ang="T6">
                  <a:pos x="T0" y="T1"/>
                </a:cxn>
                <a:cxn ang="T7">
                  <a:pos x="T2" y="T3"/>
                </a:cxn>
                <a:cxn ang="T8">
                  <a:pos x="T4" y="T5"/>
                </a:cxn>
              </a:cxnLst>
              <a:rect l="0" t="0" r="r" b="b"/>
              <a:pathLst>
                <a:path w="22044" h="21600" fill="none" extrusionOk="0">
                  <a:moveTo>
                    <a:pt x="-1" y="4"/>
                  </a:moveTo>
                  <a:cubicBezTo>
                    <a:pt x="147" y="1"/>
                    <a:pt x="295" y="-1"/>
                    <a:pt x="444" y="0"/>
                  </a:cubicBezTo>
                  <a:cubicBezTo>
                    <a:pt x="12373" y="0"/>
                    <a:pt x="22044" y="9670"/>
                    <a:pt x="22044" y="21600"/>
                  </a:cubicBezTo>
                </a:path>
                <a:path w="22044" h="21600" stroke="0" extrusionOk="0">
                  <a:moveTo>
                    <a:pt x="-1" y="4"/>
                  </a:moveTo>
                  <a:cubicBezTo>
                    <a:pt x="147" y="1"/>
                    <a:pt x="295" y="-1"/>
                    <a:pt x="444" y="0"/>
                  </a:cubicBezTo>
                  <a:cubicBezTo>
                    <a:pt x="12373" y="0"/>
                    <a:pt x="22044" y="9670"/>
                    <a:pt x="22044" y="21600"/>
                  </a:cubicBezTo>
                  <a:lnTo>
                    <a:pt x="444" y="21600"/>
                  </a:lnTo>
                  <a:lnTo>
                    <a:pt x="-1" y="4"/>
                  </a:ln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56" name="Arc 43"/>
            <p:cNvSpPr>
              <a:spLocks/>
            </p:cNvSpPr>
            <p:nvPr/>
          </p:nvSpPr>
          <p:spPr bwMode="auto">
            <a:xfrm rot="5218169" flipH="1">
              <a:off x="1449" y="3451"/>
              <a:ext cx="544" cy="378"/>
            </a:xfrm>
            <a:custGeom>
              <a:avLst/>
              <a:gdLst>
                <a:gd name="T0" fmla="*/ 0 w 21600"/>
                <a:gd name="T1" fmla="*/ 0 h 23593"/>
                <a:gd name="T2" fmla="*/ 0 w 21600"/>
                <a:gd name="T3" fmla="*/ 0 h 23593"/>
                <a:gd name="T4" fmla="*/ 0 w 21600"/>
                <a:gd name="T5" fmla="*/ 0 h 23593"/>
                <a:gd name="T6" fmla="*/ 0 60000 65536"/>
                <a:gd name="T7" fmla="*/ 0 60000 65536"/>
                <a:gd name="T8" fmla="*/ 0 60000 65536"/>
              </a:gdLst>
              <a:ahLst/>
              <a:cxnLst>
                <a:cxn ang="T6">
                  <a:pos x="T0" y="T1"/>
                </a:cxn>
                <a:cxn ang="T7">
                  <a:pos x="T2" y="T3"/>
                </a:cxn>
                <a:cxn ang="T8">
                  <a:pos x="T4" y="T5"/>
                </a:cxn>
              </a:cxnLst>
              <a:rect l="0" t="0" r="r" b="b"/>
              <a:pathLst>
                <a:path w="21600" h="23593" fill="none" extrusionOk="0">
                  <a:moveTo>
                    <a:pt x="-1" y="0"/>
                  </a:moveTo>
                  <a:cubicBezTo>
                    <a:pt x="11929" y="0"/>
                    <a:pt x="21600" y="9670"/>
                    <a:pt x="21600" y="21600"/>
                  </a:cubicBezTo>
                  <a:cubicBezTo>
                    <a:pt x="21600" y="22265"/>
                    <a:pt x="21569" y="22930"/>
                    <a:pt x="21507" y="23592"/>
                  </a:cubicBezTo>
                </a:path>
                <a:path w="21600" h="23593" stroke="0" extrusionOk="0">
                  <a:moveTo>
                    <a:pt x="-1" y="0"/>
                  </a:moveTo>
                  <a:cubicBezTo>
                    <a:pt x="11929" y="0"/>
                    <a:pt x="21600" y="9670"/>
                    <a:pt x="21600" y="21600"/>
                  </a:cubicBezTo>
                  <a:cubicBezTo>
                    <a:pt x="21600" y="22265"/>
                    <a:pt x="21569" y="22930"/>
                    <a:pt x="21507" y="23592"/>
                  </a:cubicBezTo>
                  <a:lnTo>
                    <a:pt x="0" y="21600"/>
                  </a:lnTo>
                  <a:lnTo>
                    <a:pt x="-1" y="0"/>
                  </a:ln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57" name="Arc 44"/>
            <p:cNvSpPr>
              <a:spLocks/>
            </p:cNvSpPr>
            <p:nvPr/>
          </p:nvSpPr>
          <p:spPr bwMode="auto">
            <a:xfrm flipH="1">
              <a:off x="1928" y="3475"/>
              <a:ext cx="908" cy="40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99" name="Text Box 39"/>
          <p:cNvSpPr txBox="1">
            <a:spLocks noChangeArrowheads="1"/>
          </p:cNvSpPr>
          <p:nvPr/>
        </p:nvSpPr>
        <p:spPr bwMode="auto">
          <a:xfrm>
            <a:off x="2825750" y="2954338"/>
            <a:ext cx="735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aseline="300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aseline="-25000">
                <a:latin typeface="Times New Roman" panose="02020603050405020304" pitchFamily="18" charset="0"/>
                <a:cs typeface="Times New Roman" panose="02020603050405020304" pitchFamily="18" charset="0"/>
                <a:sym typeface="Symbol" panose="05050102010706020507" pitchFamily="18" charset="2"/>
              </a:rPr>
              <a:t>1s</a:t>
            </a:r>
          </a:p>
        </p:txBody>
      </p:sp>
      <p:grpSp>
        <p:nvGrpSpPr>
          <p:cNvPr id="3" name="组合 2"/>
          <p:cNvGrpSpPr>
            <a:grpSpLocks/>
          </p:cNvGrpSpPr>
          <p:nvPr/>
        </p:nvGrpSpPr>
        <p:grpSpPr bwMode="auto">
          <a:xfrm>
            <a:off x="4716463" y="2876550"/>
            <a:ext cx="3836987" cy="1819275"/>
            <a:chOff x="4645025" y="2876550"/>
            <a:chExt cx="3836988" cy="1819275"/>
          </a:xfrm>
        </p:grpSpPr>
        <p:sp>
          <p:nvSpPr>
            <p:cNvPr id="103442" name="Text Box 45"/>
            <p:cNvSpPr txBox="1">
              <a:spLocks noChangeArrowheads="1"/>
            </p:cNvSpPr>
            <p:nvPr/>
          </p:nvSpPr>
          <p:spPr bwMode="auto">
            <a:xfrm>
              <a:off x="5691127" y="2876550"/>
              <a:ext cx="2017848" cy="52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latin typeface="Times New Roman" panose="02020603050405020304" pitchFamily="18" charset="0"/>
                  <a:cs typeface="Times New Roman" panose="02020603050405020304" pitchFamily="18" charset="0"/>
                </a:rPr>
                <a:t>P</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aseline="300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aseline="-25000">
                  <a:latin typeface="Times New Roman" panose="02020603050405020304" pitchFamily="18" charset="0"/>
                  <a:cs typeface="Times New Roman" panose="02020603050405020304" pitchFamily="18" charset="0"/>
                  <a:sym typeface="Symbol" panose="05050102010706020507" pitchFamily="18" charset="2"/>
                </a:rPr>
                <a:t>1s</a:t>
              </a:r>
              <a:r>
                <a:rPr lang="en-US" altLang="zh-CN" sz="2800">
                  <a:latin typeface="Times New Roman" panose="02020603050405020304" pitchFamily="18" charset="0"/>
                  <a:cs typeface="Times New Roman" panose="02020603050405020304" pitchFamily="18" charset="0"/>
                  <a:sym typeface="Symbol" panose="05050102010706020507" pitchFamily="18" charset="2"/>
                </a:rPr>
                <a:t>)</a:t>
              </a:r>
              <a:r>
                <a:rPr lang="en-US" altLang="zh-CN" sz="2800" baseline="30000">
                  <a:latin typeface="Times New Roman" panose="02020603050405020304" pitchFamily="18" charset="0"/>
                  <a:cs typeface="Times New Roman" panose="02020603050405020304" pitchFamily="18" charset="0"/>
                  <a:sym typeface="Symbol" panose="05050102010706020507" pitchFamily="18" charset="2"/>
                </a:rPr>
                <a:t>2</a:t>
              </a:r>
              <a:endParaRPr lang="en-US" altLang="zh-CN" sz="28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103443" name="Line 46"/>
            <p:cNvSpPr>
              <a:spLocks noChangeShapeType="1"/>
            </p:cNvSpPr>
            <p:nvPr/>
          </p:nvSpPr>
          <p:spPr bwMode="auto">
            <a:xfrm>
              <a:off x="4819375" y="4199107"/>
              <a:ext cx="366263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4" name="Oval 48"/>
            <p:cNvSpPr>
              <a:spLocks noChangeArrowheads="1"/>
            </p:cNvSpPr>
            <p:nvPr/>
          </p:nvSpPr>
          <p:spPr bwMode="auto">
            <a:xfrm>
              <a:off x="5459087" y="3648952"/>
              <a:ext cx="1105073" cy="1046873"/>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45" name="Oval 49"/>
            <p:cNvSpPr>
              <a:spLocks noChangeArrowheads="1"/>
            </p:cNvSpPr>
            <p:nvPr/>
          </p:nvSpPr>
          <p:spPr bwMode="auto">
            <a:xfrm>
              <a:off x="5942396" y="4137169"/>
              <a:ext cx="116661" cy="110517"/>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03446" name="Text Box 53"/>
            <p:cNvSpPr txBox="1">
              <a:spLocks noChangeArrowheads="1"/>
            </p:cNvSpPr>
            <p:nvPr/>
          </p:nvSpPr>
          <p:spPr bwMode="auto">
            <a:xfrm>
              <a:off x="5784712" y="3781330"/>
              <a:ext cx="292293" cy="34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a:t>
              </a:r>
            </a:p>
          </p:txBody>
        </p:sp>
        <p:sp>
          <p:nvSpPr>
            <p:cNvPr id="103447" name="Oval 54"/>
            <p:cNvSpPr>
              <a:spLocks noChangeArrowheads="1"/>
            </p:cNvSpPr>
            <p:nvPr/>
          </p:nvSpPr>
          <p:spPr bwMode="auto">
            <a:xfrm>
              <a:off x="6388528" y="3647738"/>
              <a:ext cx="1105073" cy="104565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48" name="Oval 55"/>
            <p:cNvSpPr>
              <a:spLocks noChangeArrowheads="1"/>
            </p:cNvSpPr>
            <p:nvPr/>
          </p:nvSpPr>
          <p:spPr bwMode="auto">
            <a:xfrm>
              <a:off x="6873119" y="4137169"/>
              <a:ext cx="116661" cy="110517"/>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103449" name="Text Box 59"/>
            <p:cNvSpPr txBox="1">
              <a:spLocks noChangeArrowheads="1"/>
            </p:cNvSpPr>
            <p:nvPr/>
          </p:nvSpPr>
          <p:spPr bwMode="auto">
            <a:xfrm>
              <a:off x="6794918" y="3629521"/>
              <a:ext cx="257679" cy="44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a:t>-</a:t>
              </a:r>
            </a:p>
          </p:txBody>
        </p:sp>
        <p:sp>
          <p:nvSpPr>
            <p:cNvPr id="103450" name="Arc 60"/>
            <p:cNvSpPr>
              <a:spLocks/>
            </p:cNvSpPr>
            <p:nvPr/>
          </p:nvSpPr>
          <p:spPr bwMode="auto">
            <a:xfrm flipV="1">
              <a:off x="4645025" y="3427919"/>
              <a:ext cx="1278141" cy="66067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51" name="Arc 61"/>
            <p:cNvSpPr>
              <a:spLocks/>
            </p:cNvSpPr>
            <p:nvPr/>
          </p:nvSpPr>
          <p:spPr bwMode="auto">
            <a:xfrm rot="5218169" flipV="1">
              <a:off x="5836141" y="3532522"/>
              <a:ext cx="789405" cy="54740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52" name="Arc 62"/>
            <p:cNvSpPr>
              <a:spLocks/>
            </p:cNvSpPr>
            <p:nvPr/>
          </p:nvSpPr>
          <p:spPr bwMode="auto">
            <a:xfrm rot="-5242407" flipH="1" flipV="1">
              <a:off x="6278764" y="3563830"/>
              <a:ext cx="801550" cy="46536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453" name="Arc 63"/>
            <p:cNvSpPr>
              <a:spLocks/>
            </p:cNvSpPr>
            <p:nvPr/>
          </p:nvSpPr>
          <p:spPr bwMode="auto">
            <a:xfrm flipH="1" flipV="1">
              <a:off x="6928244" y="3406059"/>
              <a:ext cx="1437108" cy="6825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03441"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68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684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76821"/>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76822"/>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76823"/>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76824"/>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99"/>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p:bldP spid="19" grpId="0" animBg="1"/>
      <p:bldP spid="76844" grpId="0"/>
      <p:bldP spid="9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文本框 61"/>
          <p:cNvSpPr txBox="1"/>
          <p:nvPr/>
        </p:nvSpPr>
        <p:spPr>
          <a:xfrm>
            <a:off x="1042988" y="869950"/>
            <a:ext cx="367347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成键轨道与反键轨道：</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pic>
        <p:nvPicPr>
          <p:cNvPr id="105475" name="Picture 8"/>
          <p:cNvPicPr>
            <a:picLocks noChangeAspect="1" noChangeArrowheads="1"/>
          </p:cNvPicPr>
          <p:nvPr/>
        </p:nvPicPr>
        <p:blipFill>
          <a:blip r:embed="rId3">
            <a:extLst>
              <a:ext uri="{28A0092B-C50C-407E-A947-70E740481C1C}">
                <a14:useLocalDpi xmlns:a14="http://schemas.microsoft.com/office/drawing/2010/main" val="0"/>
              </a:ext>
            </a:extLst>
          </a:blip>
          <a:srcRect l="1964" t="10330" b="8315"/>
          <a:stretch>
            <a:fillRect/>
          </a:stretch>
        </p:blipFill>
        <p:spPr bwMode="auto">
          <a:xfrm>
            <a:off x="906463" y="1419225"/>
            <a:ext cx="7189787" cy="3455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547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文本框 61"/>
          <p:cNvSpPr txBox="1"/>
          <p:nvPr/>
        </p:nvSpPr>
        <p:spPr>
          <a:xfrm>
            <a:off x="1195388" y="708025"/>
            <a:ext cx="367347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成键轨道与反键轨道：</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pic>
        <p:nvPicPr>
          <p:cNvPr id="5" name="Picture 8"/>
          <p:cNvPicPr>
            <a:picLocks noChangeArrowheads="1"/>
          </p:cNvPicPr>
          <p:nvPr/>
        </p:nvPicPr>
        <p:blipFill>
          <a:blip r:embed="rId3">
            <a:extLst>
              <a:ext uri="{28A0092B-C50C-407E-A947-70E740481C1C}">
                <a14:useLocalDpi xmlns:a14="http://schemas.microsoft.com/office/drawing/2010/main" val="0"/>
              </a:ext>
            </a:extLst>
          </a:blip>
          <a:srcRect l="2690" t="4216" r="1353" b="433"/>
          <a:stretch>
            <a:fillRect/>
          </a:stretch>
        </p:blipFill>
        <p:spPr bwMode="auto">
          <a:xfrm>
            <a:off x="971550" y="1166813"/>
            <a:ext cx="7199313" cy="395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752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文本框 61"/>
          <p:cNvSpPr txBox="1"/>
          <p:nvPr/>
        </p:nvSpPr>
        <p:spPr>
          <a:xfrm>
            <a:off x="1042988" y="1058863"/>
            <a:ext cx="4824412"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成键轨道与反键轨道的区别：</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graphicFrame>
        <p:nvGraphicFramePr>
          <p:cNvPr id="6" name="Group 21"/>
          <p:cNvGraphicFramePr>
            <a:graphicFrameLocks/>
          </p:cNvGraphicFramePr>
          <p:nvPr/>
        </p:nvGraphicFramePr>
        <p:xfrm>
          <a:off x="1058863" y="1871663"/>
          <a:ext cx="7346950" cy="2232025"/>
        </p:xfrm>
        <a:graphic>
          <a:graphicData uri="http://schemas.openxmlformats.org/drawingml/2006/table">
            <a:tbl>
              <a:tblPr/>
              <a:tblGrid>
                <a:gridCol w="3639189">
                  <a:extLst>
                    <a:ext uri="{9D8B030D-6E8A-4147-A177-3AD203B41FA5}">
                      <a16:colId xmlns:a16="http://schemas.microsoft.com/office/drawing/2014/main" xmlns="" val="20000"/>
                    </a:ext>
                  </a:extLst>
                </a:gridCol>
                <a:gridCol w="3707761">
                  <a:extLst>
                    <a:ext uri="{9D8B030D-6E8A-4147-A177-3AD203B41FA5}">
                      <a16:colId xmlns:a16="http://schemas.microsoft.com/office/drawing/2014/main" xmlns="" val="20001"/>
                    </a:ext>
                  </a:extLst>
                </a:gridCol>
              </a:tblGrid>
              <a:tr h="717382">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b="1" i="0" u="none" strike="noStrike" cap="none" normalizeH="0" baseline="0" dirty="0" smtClean="0">
                          <a:ln>
                            <a:noFill/>
                          </a:ln>
                          <a:solidFill>
                            <a:srgbClr val="000099"/>
                          </a:solidFill>
                          <a:effectLst/>
                          <a:latin typeface="+mn-ea"/>
                          <a:ea typeface="+mn-ea"/>
                        </a:rPr>
                        <a:t>          </a:t>
                      </a:r>
                      <a:r>
                        <a:rPr kumimoji="0" lang="zh-CN" altLang="en-US" sz="2400" b="1" i="0" u="none" strike="noStrike" cap="none" normalizeH="0" baseline="0" dirty="0" smtClean="0">
                          <a:ln>
                            <a:noFill/>
                          </a:ln>
                          <a:solidFill>
                            <a:srgbClr val="000099"/>
                          </a:solidFill>
                          <a:effectLst/>
                          <a:latin typeface="+mn-ea"/>
                          <a:ea typeface="+mn-ea"/>
                        </a:rPr>
                        <a:t>成键轨道</a:t>
                      </a:r>
                    </a:p>
                  </a:txBody>
                  <a:tcPr marL="91441" marR="91441" marT="45715" marB="45715"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400" b="1" i="0" u="none" strike="noStrike" cap="none" normalizeH="0" baseline="0" dirty="0" smtClean="0">
                          <a:ln>
                            <a:noFill/>
                          </a:ln>
                          <a:solidFill>
                            <a:srgbClr val="000099"/>
                          </a:solidFill>
                          <a:effectLst/>
                          <a:latin typeface="+mn-ea"/>
                          <a:ea typeface="+mn-ea"/>
                        </a:rPr>
                        <a:t>          </a:t>
                      </a:r>
                      <a:r>
                        <a:rPr kumimoji="0" lang="zh-CN" altLang="en-US" sz="2400" b="1" i="0" u="none" strike="noStrike" cap="none" normalizeH="0" baseline="0" dirty="0" smtClean="0">
                          <a:ln>
                            <a:noFill/>
                          </a:ln>
                          <a:solidFill>
                            <a:srgbClr val="000099"/>
                          </a:solidFill>
                          <a:effectLst/>
                          <a:latin typeface="+mn-ea"/>
                          <a:ea typeface="+mn-ea"/>
                        </a:rPr>
                        <a:t>反键轨道</a:t>
                      </a:r>
                    </a:p>
                  </a:txBody>
                  <a:tcPr marL="91441" marR="91441" marT="45715" marB="45715"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51464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1" i="0" u="none" strike="noStrike" cap="none" normalizeH="0" baseline="0" dirty="0" smtClean="0">
                          <a:ln>
                            <a:noFill/>
                          </a:ln>
                          <a:solidFill>
                            <a:srgbClr val="0000CC"/>
                          </a:solidFill>
                          <a:effectLst/>
                          <a:latin typeface="+mn-ea"/>
                          <a:ea typeface="+mn-ea"/>
                        </a:rPr>
                        <a:t>由正负符号相同的两个原子轨道叠加而成，其能量较原来的原子轨道能量低，有利于成键。</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1" i="0" u="none" strike="noStrike" cap="none" normalizeH="0" baseline="0" dirty="0" smtClean="0">
                          <a:ln>
                            <a:noFill/>
                          </a:ln>
                          <a:solidFill>
                            <a:srgbClr val="FF0000"/>
                          </a:solidFill>
                          <a:effectLst/>
                          <a:latin typeface="+mn-ea"/>
                          <a:ea typeface="+mn-ea"/>
                          <a:cs typeface="Times New Roman" panose="02020603050405020304" pitchFamily="18" charset="0"/>
                        </a:rPr>
                        <a:t>σ</a:t>
                      </a:r>
                      <a:r>
                        <a:rPr kumimoji="0" lang="zh-CN" altLang="en-US" sz="2000" b="1" i="0" u="none" strike="noStrike" cap="none" normalizeH="0" baseline="0" dirty="0" smtClean="0">
                          <a:ln>
                            <a:noFill/>
                          </a:ln>
                          <a:solidFill>
                            <a:srgbClr val="FF0000"/>
                          </a:solidFill>
                          <a:effectLst/>
                          <a:latin typeface="+mn-ea"/>
                          <a:ea typeface="+mn-ea"/>
                          <a:cs typeface="Times New Roman" panose="02020603050405020304" pitchFamily="18" charset="0"/>
                        </a:rPr>
                        <a:t>、</a:t>
                      </a:r>
                      <a:r>
                        <a:rPr kumimoji="0" lang="en-US" altLang="zh-CN" sz="2000" b="1" i="0" u="none" strike="noStrike" cap="none" normalizeH="0" baseline="0" dirty="0" smtClean="0">
                          <a:ln>
                            <a:noFill/>
                          </a:ln>
                          <a:solidFill>
                            <a:srgbClr val="FF0000"/>
                          </a:solidFill>
                          <a:effectLst/>
                          <a:latin typeface="+mn-ea"/>
                          <a:ea typeface="+mn-ea"/>
                          <a:cs typeface="Times New Roman" panose="02020603050405020304" pitchFamily="18" charset="0"/>
                        </a:rPr>
                        <a:t>π</a:t>
                      </a:r>
                      <a:r>
                        <a:rPr kumimoji="0" lang="zh-CN" altLang="en-US" sz="2000" b="1" i="0" u="none" strike="noStrike" cap="none" normalizeH="0" baseline="0" dirty="0" smtClean="0">
                          <a:ln>
                            <a:noFill/>
                          </a:ln>
                          <a:solidFill>
                            <a:srgbClr val="0000CC"/>
                          </a:solidFill>
                          <a:effectLst/>
                          <a:latin typeface="+mn-ea"/>
                          <a:ea typeface="+mn-ea"/>
                        </a:rPr>
                        <a:t>轨道。</a:t>
                      </a:r>
                      <a:r>
                        <a:rPr kumimoji="0" lang="zh-CN" altLang="en-US" sz="2000" b="0" i="0" u="none" strike="noStrike" cap="none" normalizeH="0" baseline="0" dirty="0" smtClean="0">
                          <a:ln>
                            <a:noFill/>
                          </a:ln>
                          <a:solidFill>
                            <a:srgbClr val="0000CC"/>
                          </a:solidFill>
                          <a:effectLst/>
                          <a:latin typeface="+mn-ea"/>
                          <a:ea typeface="+mn-ea"/>
                        </a:rPr>
                        <a:t>  </a:t>
                      </a:r>
                    </a:p>
                  </a:txBody>
                  <a:tcPr marL="91441" marR="91441" marT="45715" marB="4571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1" i="0" u="none" strike="noStrike" cap="none" normalizeH="0" baseline="0" dirty="0" smtClean="0">
                          <a:ln>
                            <a:noFill/>
                          </a:ln>
                          <a:solidFill>
                            <a:srgbClr val="0000CC"/>
                          </a:solidFill>
                          <a:effectLst/>
                          <a:latin typeface="+mn-ea"/>
                          <a:ea typeface="+mn-ea"/>
                        </a:rPr>
                        <a:t>由正负符号不同的两个原子轨道叠加而成，其能量较原来的原子轨道能量高，不利于成键。</a:t>
                      </a: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1" i="0" u="none" strike="noStrike" cap="none" normalizeH="0" baseline="0" dirty="0" smtClean="0">
                          <a:ln>
                            <a:noFill/>
                          </a:ln>
                          <a:solidFill>
                            <a:srgbClr val="FF0000"/>
                          </a:solidFill>
                          <a:effectLst/>
                          <a:latin typeface="+mn-ea"/>
                          <a:ea typeface="+mn-ea"/>
                          <a:cs typeface="Times New Roman" panose="02020603050405020304" pitchFamily="18" charset="0"/>
                        </a:rPr>
                        <a:t>σ*</a:t>
                      </a:r>
                      <a:r>
                        <a:rPr kumimoji="0" lang="zh-CN" altLang="en-US" sz="2000" b="1" i="0" u="none" strike="noStrike" cap="none" normalizeH="0" baseline="0" dirty="0" smtClean="0">
                          <a:ln>
                            <a:noFill/>
                          </a:ln>
                          <a:solidFill>
                            <a:srgbClr val="FF0000"/>
                          </a:solidFill>
                          <a:effectLst/>
                          <a:latin typeface="+mn-ea"/>
                          <a:ea typeface="+mn-ea"/>
                          <a:cs typeface="Times New Roman" panose="02020603050405020304" pitchFamily="18" charset="0"/>
                        </a:rPr>
                        <a:t>、</a:t>
                      </a:r>
                      <a:r>
                        <a:rPr kumimoji="0" lang="en-US" altLang="zh-CN" sz="2000" b="1" i="0" u="none" strike="noStrike" cap="none" normalizeH="0" baseline="0" dirty="0" smtClean="0">
                          <a:ln>
                            <a:noFill/>
                          </a:ln>
                          <a:solidFill>
                            <a:srgbClr val="FF0000"/>
                          </a:solidFill>
                          <a:effectLst/>
                          <a:latin typeface="+mn-ea"/>
                          <a:ea typeface="+mn-ea"/>
                          <a:cs typeface="Times New Roman" panose="02020603050405020304" pitchFamily="18" charset="0"/>
                        </a:rPr>
                        <a:t>π* </a:t>
                      </a:r>
                      <a:r>
                        <a:rPr kumimoji="0" lang="zh-CN" altLang="en-US" sz="2000" b="1" i="0" u="none" strike="noStrike" cap="none" normalizeH="0" baseline="0" dirty="0" smtClean="0">
                          <a:ln>
                            <a:noFill/>
                          </a:ln>
                          <a:solidFill>
                            <a:srgbClr val="0000CC"/>
                          </a:solidFill>
                          <a:effectLst/>
                          <a:latin typeface="+mn-ea"/>
                          <a:ea typeface="+mn-ea"/>
                        </a:rPr>
                        <a:t>轨道</a:t>
                      </a:r>
                      <a:r>
                        <a:rPr kumimoji="0" lang="zh-CN" altLang="en-US" sz="2000" b="0" i="0" u="none" strike="noStrike" cap="none" normalizeH="0" baseline="0" dirty="0" smtClean="0">
                          <a:ln>
                            <a:noFill/>
                          </a:ln>
                          <a:solidFill>
                            <a:srgbClr val="0000CC"/>
                          </a:solidFill>
                          <a:effectLst/>
                          <a:latin typeface="+mn-ea"/>
                          <a:ea typeface="+mn-ea"/>
                        </a:rPr>
                        <a:t>。</a:t>
                      </a:r>
                    </a:p>
                  </a:txBody>
                  <a:tcPr marL="91441" marR="91441" marT="45715" marB="4571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109580"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2.2.2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
        <p:nvSpPr>
          <p:cNvPr id="4" name="文本框 3"/>
          <p:cNvSpPr txBox="1"/>
          <p:nvPr/>
        </p:nvSpPr>
        <p:spPr>
          <a:xfrm>
            <a:off x="1116013" y="917575"/>
            <a:ext cx="2881312"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理论要点 </a:t>
            </a:r>
            <a:r>
              <a:rPr lang="en-US" altLang="zh-CN" sz="2400" dirty="0">
                <a:solidFill>
                  <a:srgbClr val="FF0000"/>
                </a:solidFill>
                <a:latin typeface="Times New Roman" panose="02020603050405020304" pitchFamily="18" charset="0"/>
                <a:ea typeface="+mn-ea"/>
                <a:cs typeface="Times New Roman" panose="02020603050405020304" pitchFamily="18" charset="0"/>
              </a:rPr>
              <a:t>3</a:t>
            </a:r>
            <a:r>
              <a:rPr lang="zh-CN" altLang="en-US" sz="2400" dirty="0">
                <a:solidFill>
                  <a:srgbClr val="FF0000"/>
                </a:solidFill>
                <a:latin typeface="Times New Roman" panose="02020603050405020304" pitchFamily="18" charset="0"/>
                <a:ea typeface="+mn-ea"/>
                <a:cs typeface="Times New Roman" panose="02020603050405020304" pitchFamily="18" charset="0"/>
              </a:rPr>
              <a:t>：</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9" name="Rectangle 3"/>
          <p:cNvSpPr txBox="1">
            <a:spLocks noChangeArrowheads="1"/>
          </p:cNvSpPr>
          <p:nvPr/>
        </p:nvSpPr>
        <p:spPr>
          <a:xfrm>
            <a:off x="971550" y="1492250"/>
            <a:ext cx="7058025" cy="153035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indent="457200" eaLnBrk="1" hangingPunct="1">
              <a:buFont typeface="Wingdings" panose="05000000000000000000" pitchFamily="2" charset="2"/>
              <a:buNone/>
              <a:defRPr/>
            </a:pPr>
            <a:r>
              <a:rPr lang="zh-CN" altLang="en-US" sz="2400" kern="0" dirty="0" smtClean="0">
                <a:solidFill>
                  <a:srgbClr val="0000CC"/>
                </a:solidFill>
                <a:latin typeface="+mn-ea"/>
              </a:rPr>
              <a:t>为了有效地组合成分子轨道，成键的各原子轨道必须符合下述三条原则：   </a:t>
            </a:r>
          </a:p>
        </p:txBody>
      </p:sp>
      <p:sp>
        <p:nvSpPr>
          <p:cNvPr id="10" name="Rectangle 4"/>
          <p:cNvSpPr>
            <a:spLocks noChangeArrowheads="1"/>
          </p:cNvSpPr>
          <p:nvPr/>
        </p:nvSpPr>
        <p:spPr bwMode="auto">
          <a:xfrm>
            <a:off x="1258888" y="2643188"/>
            <a:ext cx="3290887"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marL="342900" indent="-342900" eaLnBrk="1" hangingPunct="1">
              <a:lnSpc>
                <a:spcPct val="150000"/>
              </a:lnSpc>
              <a:buClr>
                <a:srgbClr val="FF0000"/>
              </a:buClr>
              <a:buFont typeface="Wingdings" panose="05000000000000000000" pitchFamily="2" charset="2"/>
              <a:buChar char="ü"/>
              <a:defRPr/>
            </a:pPr>
            <a:r>
              <a:rPr lang="zh-CN" altLang="en-US" sz="2400" dirty="0" smtClean="0">
                <a:solidFill>
                  <a:srgbClr val="0000CC"/>
                </a:solidFill>
                <a:latin typeface="+mn-ea"/>
                <a:ea typeface="+mn-ea"/>
              </a:rPr>
              <a:t>对称性</a:t>
            </a:r>
            <a:r>
              <a:rPr lang="zh-CN" altLang="en-US" sz="2400" dirty="0">
                <a:solidFill>
                  <a:srgbClr val="0000CC"/>
                </a:solidFill>
                <a:latin typeface="+mn-ea"/>
                <a:ea typeface="+mn-ea"/>
              </a:rPr>
              <a:t>匹配原则</a:t>
            </a:r>
          </a:p>
          <a:p>
            <a:pPr marL="342900" indent="-342900" eaLnBrk="1" hangingPunct="1">
              <a:lnSpc>
                <a:spcPct val="150000"/>
              </a:lnSpc>
              <a:buClr>
                <a:srgbClr val="FF0000"/>
              </a:buClr>
              <a:buFont typeface="Wingdings" panose="05000000000000000000" pitchFamily="2" charset="2"/>
              <a:buChar char="ü"/>
              <a:defRPr/>
            </a:pPr>
            <a:r>
              <a:rPr lang="zh-CN" altLang="en-US" sz="2400" dirty="0" smtClean="0">
                <a:solidFill>
                  <a:srgbClr val="0000CC"/>
                </a:solidFill>
                <a:latin typeface="+mn-ea"/>
                <a:ea typeface="+mn-ea"/>
              </a:rPr>
              <a:t>能量</a:t>
            </a:r>
            <a:r>
              <a:rPr lang="zh-CN" altLang="en-US" sz="2400" dirty="0">
                <a:solidFill>
                  <a:srgbClr val="0000CC"/>
                </a:solidFill>
                <a:latin typeface="+mn-ea"/>
                <a:ea typeface="+mn-ea"/>
              </a:rPr>
              <a:t>近似原则</a:t>
            </a:r>
          </a:p>
          <a:p>
            <a:pPr marL="342900" indent="-342900" eaLnBrk="1" hangingPunct="1">
              <a:lnSpc>
                <a:spcPct val="150000"/>
              </a:lnSpc>
              <a:buClr>
                <a:srgbClr val="FF0000"/>
              </a:buClr>
              <a:buFont typeface="Wingdings" panose="05000000000000000000" pitchFamily="2" charset="2"/>
              <a:buChar char="ü"/>
              <a:defRPr/>
            </a:pPr>
            <a:r>
              <a:rPr lang="zh-CN" altLang="en-US" sz="2400" dirty="0" smtClean="0">
                <a:solidFill>
                  <a:srgbClr val="0000CC"/>
                </a:solidFill>
                <a:latin typeface="+mn-ea"/>
                <a:ea typeface="+mn-ea"/>
              </a:rPr>
              <a:t>轨道</a:t>
            </a:r>
            <a:r>
              <a:rPr lang="zh-CN" altLang="en-US" sz="2400" dirty="0">
                <a:solidFill>
                  <a:srgbClr val="0000CC"/>
                </a:solidFill>
                <a:latin typeface="+mn-ea"/>
                <a:ea typeface="+mn-ea"/>
              </a:rPr>
              <a:t>最大重叠原则</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0" presetClass="entr" presetSubtype="0"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ppt_x</p:attrName>
                                        </p:attrNameLst>
                                      </p:cBhvr>
                                      <p:tavLst>
                                        <p:tav tm="0">
                                          <p:val>
                                            <p:strVal val="#ppt_x-.1"/>
                                          </p:val>
                                        </p:tav>
                                        <p:tav tm="100000">
                                          <p:val>
                                            <p:strVal val="#ppt_x"/>
                                          </p:val>
                                        </p:tav>
                                      </p:tavLst>
                                    </p:anim>
                                    <p:anim calcmode="lin" valueType="num">
                                      <p:cBhvr>
                                        <p:cTn id="14" dur="2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2.1.1 </a:t>
            </a:r>
            <a:r>
              <a:rPr lang="zh-CN" altLang="en-US" sz="2800">
                <a:latin typeface="微软雅黑" panose="020B0503020204020204" pitchFamily="34" charset="-122"/>
                <a:ea typeface="微软雅黑" panose="020B0503020204020204" pitchFamily="34" charset="-122"/>
              </a:rPr>
              <a:t>离子键的形成和特点</a:t>
            </a:r>
          </a:p>
        </p:txBody>
      </p:sp>
      <p:sp>
        <p:nvSpPr>
          <p:cNvPr id="5" name="文本框 4"/>
          <p:cNvSpPr txBox="1"/>
          <p:nvPr/>
        </p:nvSpPr>
        <p:spPr>
          <a:xfrm>
            <a:off x="1187450" y="92551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离子键的形成</a:t>
            </a:r>
          </a:p>
        </p:txBody>
      </p:sp>
      <p:sp>
        <p:nvSpPr>
          <p:cNvPr id="6" name="Rectangle 3"/>
          <p:cNvSpPr txBox="1">
            <a:spLocks noChangeArrowheads="1"/>
          </p:cNvSpPr>
          <p:nvPr/>
        </p:nvSpPr>
        <p:spPr>
          <a:xfrm>
            <a:off x="1331913" y="1579563"/>
            <a:ext cx="7659687" cy="1195387"/>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SzPct val="80000"/>
              <a:buFont typeface="Wingdings" panose="05000000000000000000" pitchFamily="2" charset="2"/>
              <a:buChar char="Ø"/>
              <a:defRPr/>
            </a:pPr>
            <a:r>
              <a:rPr lang="zh-CN" altLang="en-US" sz="2400" kern="0" dirty="0" smtClean="0">
                <a:solidFill>
                  <a:srgbClr val="0000CC"/>
                </a:solidFill>
                <a:latin typeface="+mn-ea"/>
              </a:rPr>
              <a:t>  </a:t>
            </a:r>
            <a:r>
              <a:rPr lang="zh-CN" altLang="en-US" sz="2200" kern="0" dirty="0" smtClean="0">
                <a:solidFill>
                  <a:srgbClr val="0000CC"/>
                </a:solidFill>
                <a:latin typeface="+mn-ea"/>
              </a:rPr>
              <a:t>原子间得失电子形成</a:t>
            </a:r>
            <a:r>
              <a:rPr lang="zh-CN" altLang="en-US" sz="2200" kern="0" dirty="0" smtClean="0">
                <a:solidFill>
                  <a:srgbClr val="FF0000"/>
                </a:solidFill>
                <a:latin typeface="+mn-ea"/>
              </a:rPr>
              <a:t>正、负离子</a:t>
            </a:r>
          </a:p>
          <a:p>
            <a:pPr>
              <a:buSzPct val="80000"/>
              <a:buFont typeface="Wingdings" panose="05000000000000000000" pitchFamily="2" charset="2"/>
              <a:buChar char="Ø"/>
              <a:defRPr/>
            </a:pPr>
            <a:r>
              <a:rPr lang="zh-CN" altLang="en-US" sz="2200" kern="0" dirty="0" smtClean="0">
                <a:solidFill>
                  <a:srgbClr val="0000CC"/>
                </a:solidFill>
                <a:latin typeface="+mn-ea"/>
              </a:rPr>
              <a:t>  随后靠正、负离子之间依靠</a:t>
            </a:r>
            <a:r>
              <a:rPr lang="zh-CN" altLang="en-US" sz="2200" kern="0" dirty="0" smtClean="0">
                <a:solidFill>
                  <a:srgbClr val="FF0000"/>
                </a:solidFill>
                <a:latin typeface="+mn-ea"/>
              </a:rPr>
              <a:t>静电引力</a:t>
            </a:r>
            <a:r>
              <a:rPr lang="zh-CN" altLang="en-US" sz="2200" kern="0" dirty="0" smtClean="0">
                <a:solidFill>
                  <a:srgbClr val="0000CC"/>
                </a:solidFill>
                <a:latin typeface="+mn-ea"/>
              </a:rPr>
              <a:t>而形成的</a:t>
            </a:r>
            <a:r>
              <a:rPr lang="zh-CN" altLang="en-US" sz="2200" kern="0" dirty="0" smtClean="0">
                <a:solidFill>
                  <a:srgbClr val="FF0000"/>
                </a:solidFill>
                <a:latin typeface="+mn-ea"/>
              </a:rPr>
              <a:t>化学键</a:t>
            </a:r>
          </a:p>
        </p:txBody>
      </p:sp>
      <p:grpSp>
        <p:nvGrpSpPr>
          <p:cNvPr id="11269" name="组合 2"/>
          <p:cNvGrpSpPr>
            <a:grpSpLocks/>
          </p:cNvGrpSpPr>
          <p:nvPr/>
        </p:nvGrpSpPr>
        <p:grpSpPr bwMode="auto">
          <a:xfrm>
            <a:off x="1692275" y="2832100"/>
            <a:ext cx="6072188" cy="1200150"/>
            <a:chOff x="1475656" y="2720073"/>
            <a:chExt cx="6072913" cy="1200508"/>
          </a:xfrm>
        </p:grpSpPr>
        <p:sp>
          <p:nvSpPr>
            <p:cNvPr id="11270" name="Rectangle 4"/>
            <p:cNvSpPr>
              <a:spLocks noChangeArrowheads="1"/>
            </p:cNvSpPr>
            <p:nvPr/>
          </p:nvSpPr>
          <p:spPr bwMode="auto">
            <a:xfrm>
              <a:off x="1475656" y="2720073"/>
              <a:ext cx="6072913" cy="1200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kumimoji="1" lang="en-US" altLang="en-US" sz="2400">
                  <a:latin typeface="Times New Roman" panose="02020603050405020304" pitchFamily="18" charset="0"/>
                  <a:cs typeface="Times New Roman" panose="02020603050405020304" pitchFamily="18" charset="0"/>
                </a:rPr>
                <a:t>Na (</a:t>
              </a:r>
              <a:r>
                <a:rPr kumimoji="1" lang="en-US" altLang="zh-CN" sz="2400">
                  <a:latin typeface="Times New Roman" panose="02020603050405020304" pitchFamily="18" charset="0"/>
                  <a:cs typeface="Times New Roman" panose="02020603050405020304" pitchFamily="18" charset="0"/>
                </a:rPr>
                <a:t>g) + 1/2Cl</a:t>
              </a:r>
              <a:r>
                <a:rPr kumimoji="1" lang="en-US" altLang="en-US" sz="2400" baseline="-25000">
                  <a:latin typeface="Times New Roman" panose="02020603050405020304" pitchFamily="18" charset="0"/>
                  <a:cs typeface="Times New Roman" panose="02020603050405020304" pitchFamily="18" charset="0"/>
                </a:rPr>
                <a:t>2 </a:t>
              </a:r>
              <a:r>
                <a:rPr kumimoji="1" lang="en-US" altLang="en-US" sz="2400">
                  <a:latin typeface="Times New Roman" panose="02020603050405020304" pitchFamily="18" charset="0"/>
                  <a:cs typeface="Times New Roman" panose="02020603050405020304" pitchFamily="18" charset="0"/>
                </a:rPr>
                <a:t>(g)             NaCl (</a:t>
              </a:r>
              <a:r>
                <a:rPr kumimoji="1" lang="en-US" altLang="zh-CN" sz="2400">
                  <a:latin typeface="Times New Roman" panose="02020603050405020304" pitchFamily="18" charset="0"/>
                  <a:cs typeface="Times New Roman" panose="02020603050405020304" pitchFamily="18" charset="0"/>
                </a:rPr>
                <a:t>g</a:t>
              </a:r>
              <a:r>
                <a:rPr kumimoji="1" lang="en-US" altLang="en-US" sz="2400">
                  <a:latin typeface="Times New Roman" panose="02020603050405020304" pitchFamily="18" charset="0"/>
                  <a:cs typeface="Times New Roman" panose="02020603050405020304" pitchFamily="18" charset="0"/>
                </a:rPr>
                <a:t>); </a:t>
              </a:r>
            </a:p>
            <a:p>
              <a:pPr>
                <a:lnSpc>
                  <a:spcPct val="150000"/>
                </a:lnSpc>
              </a:pPr>
              <a:r>
                <a:rPr kumimoji="1" lang="en-US" altLang="zh-CN" sz="2400">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400" baseline="-25000">
                  <a:latin typeface="Times New Roman" panose="02020603050405020304" pitchFamily="18" charset="0"/>
                  <a:cs typeface="Times New Roman" panose="02020603050405020304" pitchFamily="18" charset="0"/>
                  <a:sym typeface="Symbol" panose="05050102010706020507" pitchFamily="18" charset="2"/>
                </a:rPr>
                <a:t>f </a:t>
              </a:r>
              <a:r>
                <a:rPr kumimoji="1" lang="en-US" altLang="en-US" sz="2400">
                  <a:latin typeface="Times New Roman" panose="02020603050405020304" pitchFamily="18" charset="0"/>
                  <a:cs typeface="Times New Roman" panose="02020603050405020304" pitchFamily="18" charset="0"/>
                  <a:sym typeface="Symbol" panose="05050102010706020507" pitchFamily="18" charset="2"/>
                </a:rPr>
                <a:t>H</a:t>
              </a:r>
              <a:r>
                <a:rPr kumimoji="1" lang="en-US" altLang="en-US" sz="2400" baseline="-25000">
                  <a:latin typeface="Times New Roman" panose="02020603050405020304" pitchFamily="18" charset="0"/>
                  <a:cs typeface="Times New Roman" panose="02020603050405020304" pitchFamily="18" charset="0"/>
                  <a:sym typeface="Symbol" panose="05050102010706020507" pitchFamily="18" charset="2"/>
                </a:rPr>
                <a:t> </a:t>
              </a:r>
              <a:r>
                <a:rPr kumimoji="1" lang="en-US" altLang="zh-CN" sz="2400" baseline="30000">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400" baseline="30000">
                  <a:latin typeface="Times New Roman" panose="02020603050405020304" pitchFamily="18" charset="0"/>
                  <a:cs typeface="Times New Roman" panose="02020603050405020304" pitchFamily="18" charset="0"/>
                  <a:sym typeface="Symbol" panose="05050102010706020507" pitchFamily="18" charset="2"/>
                </a:rPr>
                <a:t>  </a:t>
              </a:r>
              <a:r>
                <a:rPr kumimoji="1" lang="en-US" altLang="en-US" sz="2400">
                  <a:latin typeface="Times New Roman" panose="02020603050405020304" pitchFamily="18" charset="0"/>
                  <a:cs typeface="Times New Roman" panose="02020603050405020304" pitchFamily="18" charset="0"/>
                  <a:sym typeface="Symbol" panose="05050102010706020507" pitchFamily="18" charset="2"/>
                </a:rPr>
                <a:t>= - 411.12</a:t>
              </a:r>
              <a:r>
                <a:rPr kumimoji="1" lang="en-US" altLang="en-US" sz="2400" baseline="30000">
                  <a:latin typeface="Times New Roman" panose="02020603050405020304" pitchFamily="18" charset="0"/>
                  <a:cs typeface="Times New Roman" panose="02020603050405020304" pitchFamily="18" charset="0"/>
                  <a:sym typeface="Symbol" panose="05050102010706020507" pitchFamily="18" charset="2"/>
                </a:rPr>
                <a:t> </a:t>
              </a:r>
              <a:r>
                <a:rPr kumimoji="1" lang="en-US" altLang="en-US" sz="2400">
                  <a:latin typeface="Times New Roman" panose="02020603050405020304" pitchFamily="18" charset="0"/>
                  <a:cs typeface="Times New Roman" panose="02020603050405020304" pitchFamily="18" charset="0"/>
                  <a:sym typeface="Symbol" panose="05050102010706020507" pitchFamily="18" charset="2"/>
                </a:rPr>
                <a:t>kJ</a:t>
              </a:r>
              <a:r>
                <a:rPr kumimoji="1" lang="en-US" altLang="zh-CN" sz="2400">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400">
                  <a:latin typeface="Times New Roman" panose="02020603050405020304" pitchFamily="18" charset="0"/>
                  <a:cs typeface="Times New Roman" panose="02020603050405020304" pitchFamily="18" charset="0"/>
                  <a:sym typeface="Symbol" panose="05050102010706020507" pitchFamily="18" charset="2"/>
                </a:rPr>
                <a:t>mol</a:t>
              </a:r>
              <a:r>
                <a:rPr kumimoji="1" lang="en-US" altLang="zh-CN" sz="2400" baseline="30000">
                  <a:latin typeface="Times New Roman" panose="02020603050405020304" pitchFamily="18" charset="0"/>
                  <a:cs typeface="Times New Roman" panose="02020603050405020304" pitchFamily="18" charset="0"/>
                  <a:sym typeface="Symbol" panose="05050102010706020507" pitchFamily="18" charset="2"/>
                </a:rPr>
                <a:t>-1</a:t>
              </a:r>
            </a:p>
          </p:txBody>
        </p:sp>
        <p:sp>
          <p:nvSpPr>
            <p:cNvPr id="11271" name="Line 5"/>
            <p:cNvSpPr>
              <a:spLocks noChangeShapeType="1"/>
            </p:cNvSpPr>
            <p:nvPr/>
          </p:nvSpPr>
          <p:spPr bwMode="auto">
            <a:xfrm>
              <a:off x="3923928" y="3075806"/>
              <a:ext cx="790575" cy="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116013" y="863600"/>
            <a:ext cx="2881312"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对称性匹配原则</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6" name="Rectangle 3"/>
          <p:cNvSpPr txBox="1">
            <a:spLocks noChangeArrowheads="1"/>
          </p:cNvSpPr>
          <p:nvPr/>
        </p:nvSpPr>
        <p:spPr>
          <a:xfrm>
            <a:off x="971550" y="1292225"/>
            <a:ext cx="7200900" cy="105568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indent="457200" eaLnBrk="1" hangingPunct="1">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判断原则：根据将原子轨道绕键轴</a:t>
            </a:r>
            <a:r>
              <a:rPr lang="en-US" altLang="zh-CN" sz="2000" kern="0" dirty="0" smtClean="0">
                <a:solidFill>
                  <a:srgbClr val="0000CC"/>
                </a:solidFill>
                <a:latin typeface="Times New Roman" panose="02020603050405020304" pitchFamily="18" charset="0"/>
                <a:cs typeface="Times New Roman" panose="02020603050405020304" pitchFamily="18" charset="0"/>
              </a:rPr>
              <a:t>(x </a:t>
            </a:r>
            <a:r>
              <a:rPr lang="zh-CN" altLang="en-US" sz="2000" kern="0" dirty="0" smtClean="0">
                <a:solidFill>
                  <a:srgbClr val="0000CC"/>
                </a:solidFill>
                <a:latin typeface="Times New Roman" panose="02020603050405020304" pitchFamily="18" charset="0"/>
                <a:cs typeface="Times New Roman" panose="02020603050405020304" pitchFamily="18" charset="0"/>
              </a:rPr>
              <a:t>轴</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zh-CN" altLang="en-US" sz="2000" kern="0" dirty="0" smtClean="0">
                <a:solidFill>
                  <a:srgbClr val="0000CC"/>
                </a:solidFill>
                <a:latin typeface="Times New Roman" panose="02020603050405020304" pitchFamily="18" charset="0"/>
                <a:cs typeface="Times New Roman" panose="02020603050405020304" pitchFamily="18" charset="0"/>
              </a:rPr>
              <a:t>旋转</a:t>
            </a:r>
            <a:r>
              <a:rPr lang="en-US" altLang="zh-CN" sz="2000" kern="0" dirty="0" smtClean="0">
                <a:solidFill>
                  <a:srgbClr val="0000CC"/>
                </a:solidFill>
                <a:latin typeface="Times New Roman" panose="02020603050405020304" pitchFamily="18" charset="0"/>
                <a:cs typeface="Times New Roman" panose="02020603050405020304" pitchFamily="18" charset="0"/>
              </a:rPr>
              <a:t>180</a:t>
            </a:r>
            <a:r>
              <a:rPr lang="zh-CN" altLang="en-US" sz="2000" kern="0" baseline="30000" dirty="0" smtClean="0">
                <a:solidFill>
                  <a:srgbClr val="0000CC"/>
                </a:solidFill>
                <a:latin typeface="Times New Roman" panose="02020603050405020304" pitchFamily="18" charset="0"/>
                <a:cs typeface="Times New Roman" panose="02020603050405020304" pitchFamily="18" charset="0"/>
              </a:rPr>
              <a:t>。</a:t>
            </a:r>
            <a:r>
              <a:rPr lang="zh-CN" altLang="en-US" sz="2000" kern="0" dirty="0" smtClean="0">
                <a:solidFill>
                  <a:srgbClr val="0000CC"/>
                </a:solidFill>
                <a:latin typeface="Times New Roman" panose="02020603050405020304" pitchFamily="18" charset="0"/>
                <a:cs typeface="Times New Roman" panose="02020603050405020304" pitchFamily="18" charset="0"/>
              </a:rPr>
              <a:t>和对包含键轴的某一平面</a:t>
            </a:r>
            <a:r>
              <a:rPr lang="en-US" altLang="zh-CN" sz="2000" kern="0" dirty="0" smtClean="0">
                <a:solidFill>
                  <a:srgbClr val="FF0000"/>
                </a:solidFill>
                <a:latin typeface="Times New Roman" panose="02020603050405020304" pitchFamily="18" charset="0"/>
                <a:cs typeface="Times New Roman" panose="02020603050405020304" pitchFamily="18" charset="0"/>
              </a:rPr>
              <a:t>(</a:t>
            </a:r>
            <a:r>
              <a:rPr lang="en-US" altLang="zh-CN" sz="2000" kern="0" dirty="0" err="1" smtClean="0">
                <a:solidFill>
                  <a:srgbClr val="FF0000"/>
                </a:solidFill>
                <a:latin typeface="Times New Roman" panose="02020603050405020304" pitchFamily="18" charset="0"/>
                <a:cs typeface="Times New Roman" panose="02020603050405020304" pitchFamily="18" charset="0"/>
              </a:rPr>
              <a:t>xy</a:t>
            </a:r>
            <a:r>
              <a:rPr lang="zh-CN" altLang="en-US" sz="2000" kern="0" dirty="0" smtClean="0">
                <a:solidFill>
                  <a:srgbClr val="FF0000"/>
                </a:solidFill>
                <a:latin typeface="Times New Roman" panose="02020603050405020304" pitchFamily="18" charset="0"/>
                <a:cs typeface="Times New Roman" panose="02020603050405020304" pitchFamily="18" charset="0"/>
              </a:rPr>
              <a:t>面、</a:t>
            </a:r>
            <a:r>
              <a:rPr lang="en-US" altLang="zh-CN" sz="2000" kern="0" dirty="0" err="1" smtClean="0">
                <a:solidFill>
                  <a:srgbClr val="FF0000"/>
                </a:solidFill>
                <a:latin typeface="Times New Roman" panose="02020603050405020304" pitchFamily="18" charset="0"/>
                <a:cs typeface="Times New Roman" panose="02020603050405020304" pitchFamily="18" charset="0"/>
              </a:rPr>
              <a:t>xz</a:t>
            </a:r>
            <a:r>
              <a:rPr lang="zh-CN" altLang="en-US" sz="2000" kern="0" dirty="0" smtClean="0">
                <a:solidFill>
                  <a:srgbClr val="FF0000"/>
                </a:solidFill>
                <a:latin typeface="Times New Roman" panose="02020603050405020304" pitchFamily="18" charset="0"/>
                <a:cs typeface="Times New Roman" panose="02020603050405020304" pitchFamily="18" charset="0"/>
              </a:rPr>
              <a:t>面</a:t>
            </a:r>
            <a:r>
              <a:rPr lang="en-US" altLang="zh-CN" sz="2000" kern="0" dirty="0" smtClean="0">
                <a:solidFill>
                  <a:srgbClr val="FF0000"/>
                </a:solidFill>
                <a:latin typeface="Times New Roman" panose="02020603050405020304" pitchFamily="18" charset="0"/>
                <a:cs typeface="Times New Roman" panose="02020603050405020304" pitchFamily="18" charset="0"/>
              </a:rPr>
              <a:t>)</a:t>
            </a:r>
            <a:r>
              <a:rPr lang="zh-CN" altLang="en-US" sz="2000" kern="0" dirty="0" smtClean="0">
                <a:solidFill>
                  <a:srgbClr val="0000CC"/>
                </a:solidFill>
                <a:latin typeface="Times New Roman" panose="02020603050405020304" pitchFamily="18" charset="0"/>
                <a:cs typeface="Times New Roman" panose="02020603050405020304" pitchFamily="18" charset="0"/>
              </a:rPr>
              <a:t>的反映来判断。</a:t>
            </a:r>
          </a:p>
        </p:txBody>
      </p:sp>
      <p:sp>
        <p:nvSpPr>
          <p:cNvPr id="8" name="Rectangle 4"/>
          <p:cNvSpPr>
            <a:spLocks noChangeArrowheads="1"/>
          </p:cNvSpPr>
          <p:nvPr/>
        </p:nvSpPr>
        <p:spPr bwMode="auto">
          <a:xfrm>
            <a:off x="971550" y="2174875"/>
            <a:ext cx="7632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indent="457200" eaLnBrk="1" hangingPunct="1">
              <a:lnSpc>
                <a:spcPct val="120000"/>
              </a:lnSpc>
              <a:defRPr/>
            </a:pPr>
            <a:r>
              <a:rPr lang="zh-CN" altLang="en-US" sz="2000" dirty="0" smtClean="0">
                <a:solidFill>
                  <a:srgbClr val="0000CC"/>
                </a:solidFill>
                <a:latin typeface="+mn-ea"/>
                <a:ea typeface="+mn-ea"/>
              </a:rPr>
              <a:t>若</a:t>
            </a:r>
            <a:r>
              <a:rPr lang="zh-CN" altLang="en-US" sz="2000" dirty="0">
                <a:solidFill>
                  <a:srgbClr val="0000CC"/>
                </a:solidFill>
                <a:latin typeface="+mn-ea"/>
                <a:ea typeface="+mn-ea"/>
              </a:rPr>
              <a:t>两个原子轨道对</a:t>
            </a:r>
            <a:r>
              <a:rPr lang="zh-CN" altLang="en-US" sz="2000" dirty="0">
                <a:solidFill>
                  <a:srgbClr val="FF0000"/>
                </a:solidFill>
                <a:latin typeface="+mn-ea"/>
                <a:ea typeface="+mn-ea"/>
              </a:rPr>
              <a:t>旋转、反映</a:t>
            </a:r>
            <a:r>
              <a:rPr lang="zh-CN" altLang="en-US" sz="2000" dirty="0">
                <a:solidFill>
                  <a:srgbClr val="0000CC"/>
                </a:solidFill>
                <a:latin typeface="+mn-ea"/>
                <a:ea typeface="+mn-ea"/>
              </a:rPr>
              <a:t>这两个对称操作均为对称或反对称，则二者对称性匹配，能组合成分子轨道。</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13" y="2954338"/>
            <a:ext cx="3871912"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8" y="2936875"/>
            <a:ext cx="3151187"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100" y="3802063"/>
            <a:ext cx="3657600" cy="123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672"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par>
                                <p:cTn id="19" presetID="16" presetClass="entr" presetSubtype="21"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042988" y="2643188"/>
            <a:ext cx="3175000"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轨道最大重叠原则</a:t>
            </a:r>
          </a:p>
        </p:txBody>
      </p:sp>
      <p:sp>
        <p:nvSpPr>
          <p:cNvPr id="9" name="Rectangle 3"/>
          <p:cNvSpPr txBox="1">
            <a:spLocks noChangeArrowheads="1"/>
          </p:cNvSpPr>
          <p:nvPr/>
        </p:nvSpPr>
        <p:spPr>
          <a:xfrm>
            <a:off x="1476375" y="1522413"/>
            <a:ext cx="5184775" cy="1042987"/>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indent="0" eaLnBrk="1" hangingPunct="1">
              <a:buFont typeface="Wingdings" panose="05000000000000000000" pitchFamily="2" charset="2"/>
              <a:buNone/>
              <a:defRPr/>
            </a:pPr>
            <a:r>
              <a:rPr lang="zh-CN" altLang="en-US" sz="2000" kern="0" dirty="0" smtClean="0">
                <a:solidFill>
                  <a:srgbClr val="000099"/>
                </a:solidFill>
                <a:latin typeface="Times New Roman" panose="02020603050405020304" pitchFamily="18" charset="0"/>
                <a:ea typeface="+mj-ea"/>
                <a:cs typeface="Times New Roman" panose="02020603050405020304" pitchFamily="18" charset="0"/>
              </a:rPr>
              <a:t>同核双原子分子</a:t>
            </a:r>
          </a:p>
          <a:p>
            <a:pPr eaLnBrk="1" hangingPunct="1">
              <a:buFont typeface="Wingdings" panose="05000000000000000000" pitchFamily="2" charset="2"/>
              <a:buNone/>
              <a:defRPr/>
            </a:pPr>
            <a:r>
              <a:rPr lang="zh-CN" altLang="en-US" sz="2000" kern="0" dirty="0" smtClean="0">
                <a:solidFill>
                  <a:srgbClr val="000099"/>
                </a:solidFill>
                <a:latin typeface="Times New Roman" panose="02020603050405020304" pitchFamily="18" charset="0"/>
                <a:ea typeface="+mj-ea"/>
                <a:cs typeface="Times New Roman" panose="02020603050405020304" pitchFamily="18" charset="0"/>
              </a:rPr>
              <a:t>异核双原子分子：如 </a:t>
            </a:r>
            <a:r>
              <a:rPr lang="en-US" altLang="zh-CN" sz="2000" kern="0" dirty="0" smtClean="0">
                <a:solidFill>
                  <a:srgbClr val="000099"/>
                </a:solidFill>
                <a:latin typeface="Times New Roman" panose="02020603050405020304" pitchFamily="18" charset="0"/>
                <a:ea typeface="+mj-ea"/>
                <a:cs typeface="Times New Roman" panose="02020603050405020304" pitchFamily="18" charset="0"/>
              </a:rPr>
              <a:t>HF </a:t>
            </a:r>
            <a:r>
              <a:rPr lang="zh-CN" altLang="en-US" sz="2000" kern="0" dirty="0" smtClean="0">
                <a:solidFill>
                  <a:srgbClr val="000099"/>
                </a:solidFill>
                <a:latin typeface="Times New Roman" panose="02020603050405020304" pitchFamily="18" charset="0"/>
                <a:ea typeface="+mj-ea"/>
                <a:cs typeface="Times New Roman" panose="02020603050405020304" pitchFamily="18" charset="0"/>
              </a:rPr>
              <a:t>分子 </a:t>
            </a:r>
            <a:r>
              <a:rPr lang="en-US" altLang="zh-CN" sz="2000" kern="0" dirty="0" smtClean="0">
                <a:solidFill>
                  <a:srgbClr val="000099"/>
                </a:solidFill>
                <a:latin typeface="Times New Roman" panose="02020603050405020304" pitchFamily="18" charset="0"/>
                <a:ea typeface="+mj-ea"/>
                <a:cs typeface="Times New Roman" panose="02020603050405020304" pitchFamily="18" charset="0"/>
              </a:rPr>
              <a:t>(</a:t>
            </a:r>
            <a:r>
              <a:rPr lang="en-US" altLang="zh-CN" sz="2000" kern="0" dirty="0" err="1" smtClean="0">
                <a:solidFill>
                  <a:srgbClr val="000099"/>
                </a:solidFill>
                <a:latin typeface="Times New Roman" panose="02020603050405020304" pitchFamily="18" charset="0"/>
                <a:ea typeface="+mj-ea"/>
                <a:cs typeface="Times New Roman" panose="02020603050405020304" pitchFamily="18" charset="0"/>
              </a:rPr>
              <a:t>σs-p</a:t>
            </a:r>
            <a:r>
              <a:rPr lang="en-US" altLang="zh-CN" sz="2000" kern="0" baseline="-25000" dirty="0" err="1" smtClean="0">
                <a:solidFill>
                  <a:srgbClr val="000099"/>
                </a:solidFill>
                <a:latin typeface="Times New Roman" panose="02020603050405020304" pitchFamily="18" charset="0"/>
                <a:ea typeface="+mj-ea"/>
                <a:cs typeface="Times New Roman" panose="02020603050405020304" pitchFamily="18" charset="0"/>
              </a:rPr>
              <a:t>x</a:t>
            </a:r>
            <a:r>
              <a:rPr lang="en-US" altLang="zh-CN" sz="2000" kern="0" dirty="0" smtClean="0">
                <a:solidFill>
                  <a:srgbClr val="000099"/>
                </a:solidFill>
                <a:latin typeface="Times New Roman" panose="02020603050405020304" pitchFamily="18" charset="0"/>
                <a:ea typeface="+mj-ea"/>
                <a:cs typeface="Times New Roman" panose="02020603050405020304" pitchFamily="18" charset="0"/>
              </a:rPr>
              <a:t>)</a:t>
            </a:r>
          </a:p>
        </p:txBody>
      </p:sp>
      <p:sp>
        <p:nvSpPr>
          <p:cNvPr id="10" name="文本框 9"/>
          <p:cNvSpPr txBox="1"/>
          <p:nvPr/>
        </p:nvSpPr>
        <p:spPr>
          <a:xfrm>
            <a:off x="1127125" y="984250"/>
            <a:ext cx="2881313"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能量近似原则</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14" name="Rectangle 5"/>
          <p:cNvSpPr>
            <a:spLocks noChangeArrowheads="1"/>
          </p:cNvSpPr>
          <p:nvPr/>
        </p:nvSpPr>
        <p:spPr bwMode="auto">
          <a:xfrm>
            <a:off x="900113" y="3182938"/>
            <a:ext cx="770413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indent="457200" eaLnBrk="1" hangingPunct="1">
              <a:lnSpc>
                <a:spcPct val="140000"/>
              </a:lnSpc>
              <a:defRPr/>
            </a:pPr>
            <a:r>
              <a:rPr lang="zh-CN" altLang="en-US" sz="2000" dirty="0" smtClean="0">
                <a:solidFill>
                  <a:srgbClr val="0000CC"/>
                </a:solidFill>
                <a:latin typeface="+mn-ea"/>
                <a:ea typeface="+mn-ea"/>
              </a:rPr>
              <a:t>上述</a:t>
            </a:r>
            <a:r>
              <a:rPr lang="zh-CN" altLang="en-US" sz="2000" dirty="0">
                <a:solidFill>
                  <a:srgbClr val="0000CC"/>
                </a:solidFill>
                <a:latin typeface="+mn-ea"/>
                <a:ea typeface="+mn-ea"/>
              </a:rPr>
              <a:t>三原则中，对称性匹配原则是首要的，它决定原子轨道有无组合成分子轨道的可能性。能量近似原则和轨道最大重叠原则是在符合对称性匹配原则的前提下，决定分子轨道组合效率的问题。</a:t>
            </a:r>
          </a:p>
        </p:txBody>
      </p:sp>
      <p:sp>
        <p:nvSpPr>
          <p:cNvPr id="115718"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187450" y="855663"/>
            <a:ext cx="2881313"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理论要点 </a:t>
            </a:r>
            <a:r>
              <a:rPr lang="en-US" altLang="zh-CN" sz="2400" dirty="0">
                <a:solidFill>
                  <a:srgbClr val="FF0000"/>
                </a:solidFill>
                <a:latin typeface="Times New Roman" panose="02020603050405020304" pitchFamily="18" charset="0"/>
                <a:ea typeface="+mn-ea"/>
                <a:cs typeface="Times New Roman" panose="02020603050405020304" pitchFamily="18" charset="0"/>
              </a:rPr>
              <a:t>4</a:t>
            </a:r>
            <a:r>
              <a:rPr lang="zh-CN" altLang="en-US" sz="2400" dirty="0">
                <a:solidFill>
                  <a:srgbClr val="FF0000"/>
                </a:solidFill>
                <a:latin typeface="Times New Roman" panose="02020603050405020304" pitchFamily="18" charset="0"/>
                <a:ea typeface="+mn-ea"/>
                <a:cs typeface="Times New Roman" panose="02020603050405020304" pitchFamily="18" charset="0"/>
              </a:rPr>
              <a:t>：</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6" name="Rectangle 3"/>
          <p:cNvSpPr txBox="1">
            <a:spLocks noChangeArrowheads="1"/>
          </p:cNvSpPr>
          <p:nvPr/>
        </p:nvSpPr>
        <p:spPr>
          <a:xfrm>
            <a:off x="1116013" y="1463675"/>
            <a:ext cx="7200900" cy="305435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509588" indent="-342900" eaLnBrk="1" hangingPunct="1">
              <a:lnSpc>
                <a:spcPct val="130000"/>
              </a:lnSpc>
              <a:buClr>
                <a:srgbClr val="FF0000"/>
              </a:buClr>
              <a:buSzPct val="70000"/>
              <a:buFont typeface="Wingdings" panose="05000000000000000000" pitchFamily="2" charset="2"/>
              <a:buChar char="p"/>
              <a:defRPr/>
            </a:pPr>
            <a:r>
              <a:rPr lang="zh-CN" altLang="en-US" sz="2000" kern="0" dirty="0" smtClean="0">
                <a:solidFill>
                  <a:srgbClr val="0000CC"/>
                </a:solidFill>
                <a:latin typeface="Times New Roman" pitchFamily="18" charset="0"/>
              </a:rPr>
              <a:t>电子在分子轨道中的排布也遵守</a:t>
            </a:r>
            <a:r>
              <a:rPr lang="en-US" altLang="zh-CN" sz="2000" kern="0" dirty="0" smtClean="0">
                <a:solidFill>
                  <a:srgbClr val="0000CC"/>
                </a:solidFill>
                <a:latin typeface="Times New Roman" pitchFamily="18" charset="0"/>
              </a:rPr>
              <a:t>Pauli</a:t>
            </a:r>
            <a:r>
              <a:rPr lang="zh-CN" altLang="en-US" sz="2000" kern="0" dirty="0" smtClean="0">
                <a:solidFill>
                  <a:srgbClr val="0000CC"/>
                </a:solidFill>
                <a:latin typeface="Times New Roman" pitchFamily="18" charset="0"/>
              </a:rPr>
              <a:t>不相容原理、能量最低原理和</a:t>
            </a:r>
            <a:r>
              <a:rPr lang="en-US" altLang="zh-CN" sz="2000" kern="0" dirty="0" smtClean="0">
                <a:solidFill>
                  <a:srgbClr val="0000CC"/>
                </a:solidFill>
                <a:latin typeface="Times New Roman" pitchFamily="18" charset="0"/>
              </a:rPr>
              <a:t>Hund</a:t>
            </a:r>
            <a:r>
              <a:rPr lang="zh-CN" altLang="en-US" sz="2000" kern="0" dirty="0" smtClean="0">
                <a:solidFill>
                  <a:srgbClr val="0000CC"/>
                </a:solidFill>
                <a:latin typeface="Times New Roman" pitchFamily="18" charset="0"/>
              </a:rPr>
              <a:t>规则。</a:t>
            </a:r>
            <a:endParaRPr lang="en-US" altLang="zh-CN" sz="2000" kern="0" dirty="0" smtClean="0">
              <a:solidFill>
                <a:srgbClr val="0000CC"/>
              </a:solidFill>
              <a:latin typeface="Times New Roman" pitchFamily="18" charset="0"/>
            </a:endParaRPr>
          </a:p>
          <a:p>
            <a:pPr marL="509588" indent="-342900" eaLnBrk="1" hangingPunct="1">
              <a:lnSpc>
                <a:spcPct val="130000"/>
              </a:lnSpc>
              <a:buClr>
                <a:srgbClr val="FF0000"/>
              </a:buClr>
              <a:buSzPct val="70000"/>
              <a:buFont typeface="Wingdings" panose="05000000000000000000" pitchFamily="2" charset="2"/>
              <a:buChar char="p"/>
              <a:defRPr/>
            </a:pPr>
            <a:r>
              <a:rPr lang="zh-CN" altLang="en-US" sz="2000" kern="0" dirty="0" smtClean="0">
                <a:solidFill>
                  <a:srgbClr val="0000CC"/>
                </a:solidFill>
                <a:latin typeface="Times New Roman" pitchFamily="18" charset="0"/>
              </a:rPr>
              <a:t>在分子轨道理论中，用键级</a:t>
            </a:r>
            <a:r>
              <a:rPr lang="en-US" altLang="zh-CN" sz="2000" kern="0" dirty="0" smtClean="0">
                <a:solidFill>
                  <a:srgbClr val="0000CC"/>
                </a:solidFill>
                <a:latin typeface="Times New Roman" pitchFamily="18" charset="0"/>
              </a:rPr>
              <a:t>(bond order)</a:t>
            </a:r>
            <a:r>
              <a:rPr lang="zh-CN" altLang="en-US" sz="2000" kern="0" dirty="0" smtClean="0">
                <a:solidFill>
                  <a:srgbClr val="0000CC"/>
                </a:solidFill>
                <a:latin typeface="Times New Roman" pitchFamily="18" charset="0"/>
              </a:rPr>
              <a:t>表示键的牢固程度。</a:t>
            </a:r>
          </a:p>
          <a:p>
            <a:pPr indent="0" eaLnBrk="1" hangingPunct="1">
              <a:lnSpc>
                <a:spcPct val="130000"/>
              </a:lnSpc>
              <a:spcBef>
                <a:spcPts val="1200"/>
              </a:spcBef>
              <a:spcAft>
                <a:spcPts val="1200"/>
              </a:spcAft>
              <a:buClr>
                <a:schemeClr val="tx2"/>
              </a:buClr>
              <a:buSzPct val="70000"/>
              <a:buFont typeface="Wingdings" panose="05000000000000000000" pitchFamily="2" charset="2"/>
              <a:buNone/>
              <a:defRPr/>
            </a:pPr>
            <a:r>
              <a:rPr lang="zh-CN" altLang="en-US" sz="2400" kern="0" dirty="0" smtClean="0">
                <a:solidFill>
                  <a:srgbClr val="0000CC"/>
                </a:solidFill>
                <a:latin typeface="Times New Roman" pitchFamily="18" charset="0"/>
              </a:rPr>
              <a:t>                </a:t>
            </a:r>
            <a:r>
              <a:rPr lang="zh-CN" altLang="en-US" sz="2000" kern="0" dirty="0" smtClean="0">
                <a:solidFill>
                  <a:srgbClr val="0000CC"/>
                </a:solidFill>
                <a:latin typeface="Times New Roman" panose="02020603050405020304" pitchFamily="18" charset="0"/>
                <a:cs typeface="Times New Roman" panose="02020603050405020304" pitchFamily="18" charset="0"/>
              </a:rPr>
              <a:t> </a:t>
            </a:r>
            <a:r>
              <a:rPr lang="zh-CN" altLang="en-US" sz="2000" kern="0" dirty="0" smtClean="0">
                <a:solidFill>
                  <a:srgbClr val="FF0000"/>
                </a:solidFill>
                <a:latin typeface="Times New Roman" panose="02020603050405020304" pitchFamily="18" charset="0"/>
                <a:cs typeface="Times New Roman" panose="02020603050405020304" pitchFamily="18" charset="0"/>
              </a:rPr>
              <a:t>键级 ＝ </a:t>
            </a:r>
            <a:r>
              <a:rPr lang="en-US" altLang="zh-CN" sz="2000" kern="0" dirty="0" smtClean="0">
                <a:solidFill>
                  <a:srgbClr val="FF0000"/>
                </a:solidFill>
                <a:latin typeface="Times New Roman" panose="02020603050405020304" pitchFamily="18" charset="0"/>
                <a:cs typeface="Times New Roman" panose="02020603050405020304" pitchFamily="18" charset="0"/>
              </a:rPr>
              <a:t>(</a:t>
            </a:r>
            <a:r>
              <a:rPr lang="zh-CN" altLang="en-US" sz="2000" kern="0" dirty="0" smtClean="0">
                <a:solidFill>
                  <a:srgbClr val="FF0000"/>
                </a:solidFill>
                <a:latin typeface="Times New Roman" panose="02020603050405020304" pitchFamily="18" charset="0"/>
                <a:cs typeface="Times New Roman" panose="02020603050405020304" pitchFamily="18" charset="0"/>
              </a:rPr>
              <a:t>成键电子数 </a:t>
            </a:r>
            <a:r>
              <a:rPr lang="en-US" altLang="zh-CN" sz="2000" kern="0" dirty="0" smtClean="0">
                <a:solidFill>
                  <a:srgbClr val="FF0000"/>
                </a:solidFill>
                <a:latin typeface="Times New Roman" panose="02020603050405020304" pitchFamily="18" charset="0"/>
                <a:cs typeface="Times New Roman" panose="02020603050405020304" pitchFamily="18" charset="0"/>
              </a:rPr>
              <a:t>- </a:t>
            </a:r>
            <a:r>
              <a:rPr lang="zh-CN" altLang="en-US" sz="2000" kern="0" dirty="0" smtClean="0">
                <a:solidFill>
                  <a:srgbClr val="FF0000"/>
                </a:solidFill>
                <a:latin typeface="Times New Roman" panose="02020603050405020304" pitchFamily="18" charset="0"/>
                <a:cs typeface="Times New Roman" panose="02020603050405020304" pitchFamily="18" charset="0"/>
              </a:rPr>
              <a:t>反键电子数</a:t>
            </a:r>
            <a:r>
              <a:rPr lang="en-US" altLang="zh-CN" sz="2000" kern="0" dirty="0" smtClean="0">
                <a:solidFill>
                  <a:srgbClr val="FF0000"/>
                </a:solidFill>
                <a:latin typeface="Times New Roman" panose="02020603050405020304" pitchFamily="18" charset="0"/>
                <a:cs typeface="Times New Roman" panose="02020603050405020304" pitchFamily="18" charset="0"/>
              </a:rPr>
              <a:t>)</a:t>
            </a:r>
            <a:r>
              <a:rPr lang="zh-CN" altLang="en-US" sz="2000" kern="0" dirty="0" smtClean="0">
                <a:solidFill>
                  <a:srgbClr val="FF0000"/>
                </a:solidFill>
                <a:latin typeface="Times New Roman" panose="02020603050405020304" pitchFamily="18" charset="0"/>
                <a:cs typeface="Times New Roman" panose="02020603050405020304" pitchFamily="18" charset="0"/>
              </a:rPr>
              <a:t>／</a:t>
            </a:r>
            <a:r>
              <a:rPr lang="en-US" altLang="zh-CN" sz="2000" kern="0" dirty="0" smtClean="0">
                <a:solidFill>
                  <a:srgbClr val="FF0000"/>
                </a:solidFill>
                <a:latin typeface="Times New Roman" panose="02020603050405020304" pitchFamily="18" charset="0"/>
                <a:cs typeface="Times New Roman" panose="02020603050405020304" pitchFamily="18" charset="0"/>
              </a:rPr>
              <a:t>2</a:t>
            </a:r>
          </a:p>
          <a:p>
            <a:pPr indent="457200" eaLnBrk="1" hangingPunct="1">
              <a:lnSpc>
                <a:spcPct val="130000"/>
              </a:lnSpc>
              <a:buClr>
                <a:schemeClr val="tx2"/>
              </a:buClr>
              <a:buSzPct val="70000"/>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一般说来，键级愈高，键愈稳定；键级为零，则表明原子不可能结合成分子。 </a:t>
            </a:r>
          </a:p>
        </p:txBody>
      </p:sp>
      <p:sp>
        <p:nvSpPr>
          <p:cNvPr id="11776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98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619250"/>
            <a:ext cx="2836863" cy="2579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830263"/>
            <a:ext cx="2305050" cy="210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2900363"/>
            <a:ext cx="2520950" cy="219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9813"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1"/>
          <p:cNvSpPr txBox="1">
            <a:spLocks/>
          </p:cNvSpPr>
          <p:nvPr/>
        </p:nvSpPr>
        <p:spPr>
          <a:xfrm>
            <a:off x="1403350" y="1058863"/>
            <a:ext cx="5616575" cy="649287"/>
          </a:xfrm>
          <a:prstGeom prst="rect">
            <a:avLst/>
          </a:prstGeom>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sz="2400" kern="0" dirty="0" smtClean="0">
                <a:solidFill>
                  <a:srgbClr val="0000CC"/>
                </a:solidFill>
                <a:latin typeface="Times New Roman" panose="02020603050405020304" pitchFamily="18" charset="0"/>
                <a:cs typeface="Times New Roman" panose="02020603050405020304" pitchFamily="18" charset="0"/>
              </a:rPr>
              <a:t>用键级来判断下列分子是否稳定</a:t>
            </a:r>
            <a:r>
              <a:rPr lang="zh-CN" altLang="en-US" sz="2400" kern="0" dirty="0" smtClean="0">
                <a:solidFill>
                  <a:srgbClr val="0000CC"/>
                </a:solidFill>
              </a:rPr>
              <a:t>？</a:t>
            </a:r>
            <a:endParaRPr lang="zh-CN" altLang="en-US" sz="2400" kern="0" dirty="0">
              <a:solidFill>
                <a:srgbClr val="0000CC"/>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804988"/>
            <a:ext cx="3362325"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804988"/>
            <a:ext cx="328612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1861"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9"/>
          <p:cNvPicPr>
            <a:picLocks noChangeArrowheads="1"/>
          </p:cNvPicPr>
          <p:nvPr/>
        </p:nvPicPr>
        <p:blipFill>
          <a:blip r:embed="rId4">
            <a:extLst>
              <a:ext uri="{28A0092B-C50C-407E-A947-70E740481C1C}">
                <a14:useLocalDpi xmlns:a14="http://schemas.microsoft.com/office/drawing/2010/main" val="0"/>
              </a:ext>
            </a:extLst>
          </a:blip>
          <a:srcRect t="1262" r="6583"/>
          <a:stretch>
            <a:fillRect/>
          </a:stretch>
        </p:blipFill>
        <p:spPr bwMode="auto">
          <a:xfrm>
            <a:off x="5076825" y="887413"/>
            <a:ext cx="3600450" cy="414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4"/>
          <p:cNvSpPr txBox="1">
            <a:spLocks noChangeArrowheads="1"/>
          </p:cNvSpPr>
          <p:nvPr/>
        </p:nvSpPr>
        <p:spPr>
          <a:xfrm>
            <a:off x="1042988" y="1851025"/>
            <a:ext cx="3881437" cy="1016000"/>
          </a:xfrm>
          <a:prstGeom prst="rect">
            <a:avLst/>
          </a:prstGeom>
          <a:noFill/>
          <a:ln w="12700">
            <a:solidFill>
              <a:schemeClr val="tx1"/>
            </a:solidFill>
            <a:prstDash val="dash"/>
          </a:ln>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indent="0" algn="ctr" eaLnBrk="1" hangingPunct="1">
              <a:buClr>
                <a:srgbClr val="FF0000"/>
              </a:buClr>
              <a:buSzPct val="120000"/>
              <a:buFont typeface="Wingdings" panose="05000000000000000000" pitchFamily="2" charset="2"/>
              <a:buNone/>
              <a:defRPr/>
            </a:pPr>
            <a:r>
              <a:rPr lang="en-US" altLang="zh-CN" sz="2400" kern="0" dirty="0" smtClean="0">
                <a:solidFill>
                  <a:srgbClr val="0000CC"/>
                </a:solidFill>
                <a:latin typeface="Times New Roman" panose="02020603050405020304" pitchFamily="18" charset="0"/>
                <a:cs typeface="Times New Roman" panose="02020603050405020304" pitchFamily="18" charset="0"/>
              </a:rPr>
              <a:t>2</a:t>
            </a:r>
            <a:r>
              <a:rPr lang="en-US" altLang="zh-CN" sz="2400" i="1" kern="0" dirty="0" smtClean="0">
                <a:solidFill>
                  <a:srgbClr val="0000CC"/>
                </a:solidFill>
                <a:latin typeface="Times New Roman" panose="02020603050405020304" pitchFamily="18" charset="0"/>
                <a:cs typeface="Times New Roman" panose="02020603050405020304" pitchFamily="18" charset="0"/>
              </a:rPr>
              <a:t>s</a:t>
            </a:r>
            <a:r>
              <a:rPr lang="zh-CN" altLang="en-US" sz="2400" kern="0" dirty="0" smtClean="0">
                <a:solidFill>
                  <a:srgbClr val="0000CC"/>
                </a:solidFill>
                <a:latin typeface="Times New Roman" panose="02020603050405020304" pitchFamily="18" charset="0"/>
                <a:cs typeface="Times New Roman" panose="02020603050405020304" pitchFamily="18" charset="0"/>
              </a:rPr>
              <a:t>、</a:t>
            </a:r>
            <a:r>
              <a:rPr lang="en-US" altLang="zh-CN" sz="2400" kern="0" dirty="0" smtClean="0">
                <a:solidFill>
                  <a:srgbClr val="0000CC"/>
                </a:solidFill>
                <a:latin typeface="Times New Roman" panose="02020603050405020304" pitchFamily="18" charset="0"/>
                <a:cs typeface="Times New Roman" panose="02020603050405020304" pitchFamily="18" charset="0"/>
              </a:rPr>
              <a:t>2</a:t>
            </a:r>
            <a:r>
              <a:rPr lang="en-US" altLang="zh-CN" sz="2400" i="1" kern="0" dirty="0" smtClean="0">
                <a:solidFill>
                  <a:srgbClr val="0000CC"/>
                </a:solidFill>
                <a:latin typeface="Times New Roman" panose="02020603050405020304" pitchFamily="18" charset="0"/>
                <a:cs typeface="Times New Roman" panose="02020603050405020304" pitchFamily="18" charset="0"/>
              </a:rPr>
              <a:t>p</a:t>
            </a:r>
            <a:r>
              <a:rPr lang="zh-CN" altLang="en-US" sz="2400" kern="0" dirty="0" smtClean="0">
                <a:solidFill>
                  <a:srgbClr val="0000CC"/>
                </a:solidFill>
                <a:latin typeface="Times New Roman" panose="02020603050405020304" pitchFamily="18" charset="0"/>
                <a:cs typeface="Times New Roman" panose="02020603050405020304" pitchFamily="18" charset="0"/>
              </a:rPr>
              <a:t>能量相差较大</a:t>
            </a:r>
            <a:r>
              <a:rPr lang="en-US" altLang="zh-CN" sz="2400" kern="0" dirty="0" smtClean="0">
                <a:solidFill>
                  <a:srgbClr val="0000CC"/>
                </a:solidFill>
                <a:latin typeface="Times New Roman" panose="02020603050405020304" pitchFamily="18" charset="0"/>
                <a:cs typeface="Times New Roman" panose="02020603050405020304" pitchFamily="18" charset="0"/>
              </a:rPr>
              <a:t>(</a:t>
            </a:r>
            <a:r>
              <a:rPr lang="zh-CN" altLang="en-US" sz="2400" kern="0" dirty="0" smtClean="0">
                <a:solidFill>
                  <a:srgbClr val="0000CC"/>
                </a:solidFill>
                <a:latin typeface="Times New Roman" panose="02020603050405020304" pitchFamily="18" charset="0"/>
                <a:cs typeface="Times New Roman" panose="02020603050405020304" pitchFamily="18" charset="0"/>
              </a:rPr>
              <a:t>＞ </a:t>
            </a:r>
            <a:r>
              <a:rPr lang="en-US" altLang="zh-CN" sz="2400" kern="0" dirty="0" smtClean="0">
                <a:solidFill>
                  <a:srgbClr val="0000CC"/>
                </a:solidFill>
                <a:latin typeface="Times New Roman" panose="02020603050405020304" pitchFamily="18" charset="0"/>
                <a:cs typeface="Times New Roman" panose="02020603050405020304" pitchFamily="18" charset="0"/>
              </a:rPr>
              <a:t>1500kJ·mol</a:t>
            </a:r>
            <a:r>
              <a:rPr lang="en-US" altLang="zh-CN" sz="2400" kern="0" baseline="30000" dirty="0" smtClean="0">
                <a:solidFill>
                  <a:srgbClr val="0000CC"/>
                </a:solidFill>
                <a:latin typeface="Times New Roman" panose="02020603050405020304" pitchFamily="18" charset="0"/>
                <a:cs typeface="Times New Roman" panose="02020603050405020304" pitchFamily="18" charset="0"/>
              </a:rPr>
              <a:t>-1</a:t>
            </a:r>
            <a:r>
              <a:rPr lang="en-US" altLang="zh-CN" sz="2400" kern="0" dirty="0" smtClean="0">
                <a:solidFill>
                  <a:srgbClr val="0000CC"/>
                </a:solidFill>
                <a:latin typeface="Times New Roman" panose="02020603050405020304" pitchFamily="18" charset="0"/>
                <a:cs typeface="Times New Roman" panose="02020603050405020304" pitchFamily="18" charset="0"/>
              </a:rPr>
              <a:t>)</a:t>
            </a:r>
            <a:r>
              <a:rPr lang="zh-CN" altLang="en-US" sz="2400" kern="0" dirty="0" smtClean="0">
                <a:solidFill>
                  <a:srgbClr val="0000CC"/>
                </a:solidFill>
                <a:latin typeface="Times New Roman" panose="02020603050405020304" pitchFamily="18" charset="0"/>
                <a:cs typeface="Times New Roman" panose="02020603050405020304" pitchFamily="18" charset="0"/>
              </a:rPr>
              <a:t>，如  </a:t>
            </a:r>
            <a:r>
              <a:rPr lang="en-US" altLang="zh-CN" sz="2400" kern="0" dirty="0" smtClean="0">
                <a:solidFill>
                  <a:srgbClr val="0000CC"/>
                </a:solidFill>
                <a:latin typeface="Times New Roman" panose="02020603050405020304" pitchFamily="18" charset="0"/>
                <a:cs typeface="Times New Roman" panose="02020603050405020304" pitchFamily="18" charset="0"/>
              </a:rPr>
              <a:t>O</a:t>
            </a:r>
            <a:r>
              <a:rPr lang="en-US" altLang="zh-CN" sz="2400" kern="0" baseline="-25000" dirty="0" smtClean="0">
                <a:solidFill>
                  <a:srgbClr val="0000CC"/>
                </a:solidFill>
                <a:latin typeface="Times New Roman" panose="02020603050405020304" pitchFamily="18" charset="0"/>
                <a:cs typeface="Times New Roman" panose="02020603050405020304" pitchFamily="18" charset="0"/>
              </a:rPr>
              <a:t>2</a:t>
            </a:r>
            <a:r>
              <a:rPr lang="zh-CN" altLang="en-US" sz="2400" kern="0" dirty="0" smtClean="0">
                <a:solidFill>
                  <a:srgbClr val="0000CC"/>
                </a:solidFill>
                <a:latin typeface="Times New Roman" panose="02020603050405020304" pitchFamily="18" charset="0"/>
                <a:cs typeface="Times New Roman" panose="02020603050405020304" pitchFamily="18" charset="0"/>
              </a:rPr>
              <a:t>，</a:t>
            </a:r>
            <a:r>
              <a:rPr lang="en-US" altLang="zh-CN" sz="2400" kern="0" dirty="0" smtClean="0">
                <a:solidFill>
                  <a:srgbClr val="0000CC"/>
                </a:solidFill>
                <a:latin typeface="Times New Roman" panose="02020603050405020304" pitchFamily="18" charset="0"/>
                <a:cs typeface="Times New Roman" panose="02020603050405020304" pitchFamily="18" charset="0"/>
              </a:rPr>
              <a:t>F</a:t>
            </a:r>
            <a:r>
              <a:rPr lang="en-US" altLang="zh-CN" sz="2400" kern="0" baseline="-25000" dirty="0" smtClean="0">
                <a:solidFill>
                  <a:srgbClr val="0000CC"/>
                </a:solidFill>
                <a:latin typeface="Times New Roman" panose="02020603050405020304" pitchFamily="18" charset="0"/>
                <a:cs typeface="Times New Roman" panose="02020603050405020304" pitchFamily="18" charset="0"/>
              </a:rPr>
              <a:t>2</a:t>
            </a:r>
          </a:p>
        </p:txBody>
      </p:sp>
      <p:sp>
        <p:nvSpPr>
          <p:cNvPr id="12" name="文本框 11"/>
          <p:cNvSpPr txBox="1"/>
          <p:nvPr/>
        </p:nvSpPr>
        <p:spPr>
          <a:xfrm>
            <a:off x="1187450" y="819150"/>
            <a:ext cx="5113338"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简单双原子分子轨道的能级顺序</a:t>
            </a:r>
          </a:p>
        </p:txBody>
      </p:sp>
      <p:graphicFrame>
        <p:nvGraphicFramePr>
          <p:cNvPr id="13" name="Object 6"/>
          <p:cNvGraphicFramePr>
            <a:graphicFrameLocks noChangeAspect="1"/>
          </p:cNvGraphicFramePr>
          <p:nvPr/>
        </p:nvGraphicFramePr>
        <p:xfrm>
          <a:off x="1343025" y="4610100"/>
          <a:ext cx="7345363" cy="387350"/>
        </p:xfrm>
        <a:graphic>
          <a:graphicData uri="http://schemas.openxmlformats.org/presentationml/2006/ole">
            <mc:AlternateContent xmlns:mc="http://schemas.openxmlformats.org/markup-compatibility/2006">
              <mc:Choice xmlns:v="urn:schemas-microsoft-com:vml" Requires="v">
                <p:oleObj spid="_x0000_s123936" r:id="rId5" imgW="3800475" imgH="209550" progId="CorelDRAW.Graphic.9">
                  <p:embed/>
                </p:oleObj>
              </mc:Choice>
              <mc:Fallback>
                <p:oleObj r:id="rId5" imgW="3800475" imgH="209550" progId="CorelDRAW.Graphic.9">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025" y="4610100"/>
                        <a:ext cx="73453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910"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1116013" y="1851025"/>
            <a:ext cx="5205412" cy="1409700"/>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marL="166688" indent="-166688">
              <a:defRPr b="1">
                <a:solidFill>
                  <a:schemeClr val="tx1"/>
                </a:solidFill>
                <a:latin typeface="Arial" panose="020B0604020202020204" pitchFamily="34" charset="0"/>
                <a:ea typeface="华文细黑" panose="02010600040101010101" pitchFamily="2" charset="-122"/>
              </a:defRPr>
            </a:lvl1pPr>
            <a:lvl2pPr marL="500063" indent="-166688">
              <a:defRPr b="1">
                <a:solidFill>
                  <a:schemeClr val="tx1"/>
                </a:solidFill>
                <a:latin typeface="Arial" panose="020B0604020202020204" pitchFamily="34" charset="0"/>
                <a:ea typeface="华文细黑" panose="02010600040101010101" pitchFamily="2" charset="-122"/>
              </a:defRPr>
            </a:lvl2pPr>
            <a:lvl3pPr marL="828675" indent="-160338">
              <a:defRPr b="1">
                <a:solidFill>
                  <a:schemeClr val="tx1"/>
                </a:solidFill>
                <a:latin typeface="Arial" panose="020B0604020202020204" pitchFamily="34" charset="0"/>
                <a:ea typeface="华文细黑" panose="02010600040101010101" pitchFamily="2" charset="-122"/>
              </a:defRPr>
            </a:lvl3pPr>
            <a:lvl4pPr marL="1163638" indent="-166688">
              <a:defRPr b="1">
                <a:solidFill>
                  <a:schemeClr val="tx1"/>
                </a:solidFill>
                <a:latin typeface="Arial" panose="020B0604020202020204" pitchFamily="34" charset="0"/>
                <a:ea typeface="华文细黑" panose="02010600040101010101" pitchFamily="2" charset="-122"/>
              </a:defRPr>
            </a:lvl4pPr>
            <a:lvl5pPr marL="1500188" indent="-169863">
              <a:defRPr b="1">
                <a:solidFill>
                  <a:schemeClr val="tx1"/>
                </a:solidFill>
                <a:latin typeface="Arial" panose="020B0604020202020204" pitchFamily="34" charset="0"/>
                <a:ea typeface="华文细黑" panose="02010600040101010101" pitchFamily="2" charset="-122"/>
              </a:defRPr>
            </a:lvl5pPr>
            <a:lvl6pPr marL="19573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4145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28717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3289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fontAlgn="ctr" hangingPunct="1">
              <a:lnSpc>
                <a:spcPct val="120000"/>
              </a:lnSpc>
              <a:spcBef>
                <a:spcPct val="20000"/>
              </a:spcBef>
              <a:buClr>
                <a:schemeClr val="accent1"/>
              </a:buClr>
              <a:buSzPct val="60000"/>
              <a:buFont typeface="Wingdings" panose="05000000000000000000" pitchFamily="2" charset="2"/>
              <a:buNone/>
            </a:pPr>
            <a:r>
              <a:rPr lang="en-US" altLang="zh-CN"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i="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i="1">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能量相差较小</a:t>
            </a:r>
            <a:r>
              <a:rPr lang="en-US" altLang="zh-CN"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1500 kJ·mol</a:t>
            </a:r>
            <a:r>
              <a:rPr lang="en-US" altLang="zh-CN" sz="2400" baseline="300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fontAlgn="ctr" hangingPunct="1">
              <a:lnSpc>
                <a:spcPct val="120000"/>
              </a:lnSpc>
              <a:spcBef>
                <a:spcPct val="20000"/>
              </a:spcBef>
              <a:buClr>
                <a:schemeClr val="accent1"/>
              </a:buClr>
              <a:buSzPct val="60000"/>
              <a:buFont typeface="Wingdings" panose="05000000000000000000" pitchFamily="2" charset="2"/>
              <a:buNone/>
            </a:pPr>
            <a:r>
              <a:rPr lang="zh-CN" altLang="en-US"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如  </a:t>
            </a:r>
            <a:r>
              <a:rPr lang="en-US" altLang="zh-CN"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Li</a:t>
            </a:r>
            <a:r>
              <a:rPr lang="zh-CN" altLang="en-US"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Be</a:t>
            </a:r>
            <a:r>
              <a:rPr lang="zh-CN" altLang="en-US"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的双原子分子</a:t>
            </a:r>
          </a:p>
        </p:txBody>
      </p:sp>
      <p:sp>
        <p:nvSpPr>
          <p:cNvPr id="12" name="文本框 11"/>
          <p:cNvSpPr txBox="1"/>
          <p:nvPr/>
        </p:nvSpPr>
        <p:spPr>
          <a:xfrm>
            <a:off x="1138238" y="927100"/>
            <a:ext cx="5581650"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第二周期双原子分子轨道的能级顺序</a:t>
            </a:r>
          </a:p>
        </p:txBody>
      </p:sp>
      <p:grpSp>
        <p:nvGrpSpPr>
          <p:cNvPr id="99333" name="组合 4"/>
          <p:cNvGrpSpPr>
            <a:grpSpLocks/>
          </p:cNvGrpSpPr>
          <p:nvPr/>
        </p:nvGrpSpPr>
        <p:grpSpPr bwMode="auto">
          <a:xfrm>
            <a:off x="6367463" y="842963"/>
            <a:ext cx="2220912" cy="3960812"/>
            <a:chOff x="6368256" y="843558"/>
            <a:chExt cx="2220009" cy="3960440"/>
          </a:xfrm>
        </p:grpSpPr>
        <p:pic>
          <p:nvPicPr>
            <p:cNvPr id="125959"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68256" y="843558"/>
              <a:ext cx="2220009"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0"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4208" y="3055346"/>
              <a:ext cx="2096763" cy="1748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Object 4"/>
          <p:cNvGraphicFramePr>
            <a:graphicFrameLocks noChangeAspect="1"/>
          </p:cNvGraphicFramePr>
          <p:nvPr/>
        </p:nvGraphicFramePr>
        <p:xfrm>
          <a:off x="395288" y="4619625"/>
          <a:ext cx="8137525" cy="400050"/>
        </p:xfrm>
        <a:graphic>
          <a:graphicData uri="http://schemas.openxmlformats.org/presentationml/2006/ole">
            <mc:AlternateContent xmlns:mc="http://schemas.openxmlformats.org/markup-compatibility/2006">
              <mc:Choice xmlns:v="urn:schemas-microsoft-com:vml" Requires="v">
                <p:oleObj spid="_x0000_s125986" r:id="rId6" imgW="3790950" imgH="209550" progId="CorelDRAW.Graphic.9">
                  <p:embed/>
                </p:oleObj>
              </mc:Choice>
              <mc:Fallback>
                <p:oleObj r:id="rId6" imgW="3790950" imgH="209550" progId="CorelDRAW.Graphic.9">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4619625"/>
                        <a:ext cx="8137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5958"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3">
            <a:extLst>
              <a:ext uri="{28A0092B-C50C-407E-A947-70E740481C1C}">
                <a14:useLocalDpi xmlns:a14="http://schemas.microsoft.com/office/drawing/2010/main" val="0"/>
              </a:ext>
            </a:extLst>
          </a:blip>
          <a:srcRect l="1147" r="2299"/>
          <a:stretch>
            <a:fillRect/>
          </a:stretch>
        </p:blipFill>
        <p:spPr bwMode="auto">
          <a:xfrm>
            <a:off x="2268538" y="844550"/>
            <a:ext cx="4251325" cy="4319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8003"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1190625" y="2078038"/>
            <a:ext cx="6470650" cy="2320925"/>
          </a:xfrm>
          <a:prstGeom prst="rect">
            <a:avLst/>
          </a:prstGeom>
          <a:noFill/>
          <a:ln w="127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marL="166688" indent="457200">
              <a:defRPr b="1">
                <a:solidFill>
                  <a:schemeClr val="tx1"/>
                </a:solidFill>
                <a:latin typeface="Arial" panose="020B0604020202020204" pitchFamily="34" charset="0"/>
                <a:ea typeface="华文细黑" panose="02010600040101010101" pitchFamily="2" charset="-122"/>
              </a:defRPr>
            </a:lvl1pPr>
            <a:lvl2pPr marL="500063" indent="-166688">
              <a:defRPr b="1">
                <a:solidFill>
                  <a:schemeClr val="tx1"/>
                </a:solidFill>
                <a:latin typeface="Arial" panose="020B0604020202020204" pitchFamily="34" charset="0"/>
                <a:ea typeface="华文细黑" panose="02010600040101010101" pitchFamily="2" charset="-122"/>
              </a:defRPr>
            </a:lvl2pPr>
            <a:lvl3pPr marL="828675" indent="-160338">
              <a:defRPr b="1">
                <a:solidFill>
                  <a:schemeClr val="tx1"/>
                </a:solidFill>
                <a:latin typeface="Arial" panose="020B0604020202020204" pitchFamily="34" charset="0"/>
                <a:ea typeface="华文细黑" panose="02010600040101010101" pitchFamily="2" charset="-122"/>
              </a:defRPr>
            </a:lvl3pPr>
            <a:lvl4pPr marL="1163638" indent="-166688">
              <a:defRPr b="1">
                <a:solidFill>
                  <a:schemeClr val="tx1"/>
                </a:solidFill>
                <a:latin typeface="Arial" panose="020B0604020202020204" pitchFamily="34" charset="0"/>
                <a:ea typeface="华文细黑" panose="02010600040101010101" pitchFamily="2" charset="-122"/>
              </a:defRPr>
            </a:lvl4pPr>
            <a:lvl5pPr marL="1500188" indent="-169863">
              <a:defRPr b="1">
                <a:solidFill>
                  <a:schemeClr val="tx1"/>
                </a:solidFill>
                <a:latin typeface="Arial" panose="020B0604020202020204" pitchFamily="34" charset="0"/>
                <a:ea typeface="华文细黑" panose="02010600040101010101" pitchFamily="2" charset="-122"/>
              </a:defRPr>
            </a:lvl5pPr>
            <a:lvl6pPr marL="19573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4145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28717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328988" indent="-169863"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fontAlgn="ctr" hangingPunct="1">
              <a:lnSpc>
                <a:spcPct val="150000"/>
              </a:lnSpc>
              <a:spcBef>
                <a:spcPct val="20000"/>
              </a:spcBef>
              <a:buClr>
                <a:schemeClr val="accent1"/>
              </a:buClr>
              <a:buSzPct val="60000"/>
              <a:buFont typeface="Wingdings" panose="05000000000000000000" pitchFamily="2" charset="2"/>
              <a:buNone/>
            </a:pPr>
            <a:r>
              <a:rPr lang="en-US" altLang="zh-CN" sz="22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A+B≥14 </a:t>
            </a:r>
            <a:r>
              <a:rPr lang="zh-CN" altLang="en-US"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时，轨道能级图符合  </a:t>
            </a:r>
            <a:r>
              <a:rPr lang="en-US" altLang="zh-CN"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200" baseline="-250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200" baseline="-250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分子的能级顺序；</a:t>
            </a:r>
          </a:p>
          <a:p>
            <a:pPr eaLnBrk="1" fontAlgn="ctr" hangingPunct="1">
              <a:lnSpc>
                <a:spcPct val="150000"/>
              </a:lnSpc>
              <a:spcBef>
                <a:spcPct val="20000"/>
              </a:spcBef>
              <a:buClr>
                <a:schemeClr val="accent1"/>
              </a:buClr>
              <a:buSzPct val="60000"/>
              <a:buFont typeface="Wingdings" panose="05000000000000000000" pitchFamily="2" charset="2"/>
              <a:buNone/>
            </a:pPr>
            <a:r>
              <a:rPr lang="en-US" altLang="zh-CN" sz="220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A+B&lt;14 </a:t>
            </a:r>
            <a:r>
              <a:rPr lang="zh-CN" altLang="en-US"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时，轨道能级图符合  </a:t>
            </a:r>
            <a:r>
              <a:rPr lang="en-US" altLang="zh-CN"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200">
                <a:solidFill>
                  <a:srgbClr val="0000CC"/>
                </a:solidFill>
                <a:latin typeface="Times New Roman" panose="02020603050405020304" pitchFamily="18" charset="0"/>
                <a:ea typeface="微软雅黑" panose="020B0503020204020204" pitchFamily="34" charset="-122"/>
                <a:cs typeface="Times New Roman" panose="02020603050405020304" pitchFamily="18" charset="0"/>
              </a:rPr>
              <a:t>分子的能级顺序。</a:t>
            </a:r>
          </a:p>
        </p:txBody>
      </p:sp>
      <p:sp>
        <p:nvSpPr>
          <p:cNvPr id="12" name="文本框 11"/>
          <p:cNvSpPr txBox="1"/>
          <p:nvPr/>
        </p:nvSpPr>
        <p:spPr>
          <a:xfrm>
            <a:off x="1187450" y="869950"/>
            <a:ext cx="5581650"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第二周期双原子分子轨道的能级顺序</a:t>
            </a:r>
          </a:p>
        </p:txBody>
      </p:sp>
      <p:sp>
        <p:nvSpPr>
          <p:cNvPr id="2" name="矩形 1"/>
          <p:cNvSpPr/>
          <p:nvPr/>
        </p:nvSpPr>
        <p:spPr>
          <a:xfrm>
            <a:off x="1187450" y="1474788"/>
            <a:ext cx="3370263" cy="460375"/>
          </a:xfrm>
          <a:prstGeom prst="rect">
            <a:avLst/>
          </a:prstGeom>
        </p:spPr>
        <p:txBody>
          <a:bodyPr wrap="none">
            <a:spAutoFit/>
          </a:bodyPr>
          <a:lstStyle/>
          <a:p>
            <a:pPr marL="342900" indent="-342900">
              <a:buFont typeface="Wingdings" panose="05000000000000000000" pitchFamily="2" charset="2"/>
              <a:buChar char="l"/>
              <a:defRPr/>
            </a:pPr>
            <a:r>
              <a:rPr lang="en-US" altLang="zh-CN" sz="2400" dirty="0">
                <a:solidFill>
                  <a:srgbClr val="0000CC"/>
                </a:solidFill>
                <a:latin typeface="Times New Roman" panose="02020603050405020304" pitchFamily="18" charset="0"/>
                <a:ea typeface="+mn-ea"/>
                <a:cs typeface="Times New Roman" panose="02020603050405020304" pitchFamily="18" charset="0"/>
              </a:rPr>
              <a:t> </a:t>
            </a:r>
            <a:r>
              <a:rPr lang="zh-CN" altLang="en-US" sz="2400" dirty="0">
                <a:solidFill>
                  <a:srgbClr val="0000CC"/>
                </a:solidFill>
                <a:latin typeface="Times New Roman" panose="02020603050405020304" pitchFamily="18" charset="0"/>
                <a:ea typeface="+mn-ea"/>
                <a:cs typeface="Times New Roman" panose="02020603050405020304" pitchFamily="18" charset="0"/>
              </a:rPr>
              <a:t>异核双原子分子</a:t>
            </a:r>
            <a:r>
              <a:rPr lang="en-US" altLang="zh-CN" sz="2400" dirty="0">
                <a:solidFill>
                  <a:srgbClr val="0000CC"/>
                </a:solidFill>
                <a:latin typeface="Times New Roman" panose="02020603050405020304" pitchFamily="18" charset="0"/>
                <a:ea typeface="+mn-ea"/>
                <a:cs typeface="Times New Roman" panose="02020603050405020304" pitchFamily="18" charset="0"/>
              </a:rPr>
              <a:t>AB: </a:t>
            </a:r>
            <a:endParaRPr lang="zh-CN" altLang="en-US" sz="2400" dirty="0">
              <a:latin typeface="Times New Roman" panose="02020603050405020304" pitchFamily="18" charset="0"/>
              <a:ea typeface="+mn-ea"/>
              <a:cs typeface="Times New Roman" panose="02020603050405020304" pitchFamily="18" charset="0"/>
            </a:endParaRPr>
          </a:p>
        </p:txBody>
      </p:sp>
      <p:sp>
        <p:nvSpPr>
          <p:cNvPr id="130053"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2.2.3 </a:t>
            </a:r>
            <a:r>
              <a:rPr lang="zh-CN" altLang="en-US" sz="2800">
                <a:latin typeface="微软雅黑" panose="020B0503020204020204" pitchFamily="34" charset="-122"/>
                <a:ea typeface="微软雅黑" panose="020B0503020204020204" pitchFamily="34" charset="-122"/>
              </a:rPr>
              <a:t>分子轨道理论</a:t>
            </a:r>
            <a:r>
              <a:rPr lang="en-US" altLang="zh-CN" sz="2800">
                <a:latin typeface="微软雅黑" panose="020B0503020204020204" pitchFamily="34" charset="-122"/>
                <a:ea typeface="微软雅黑" panose="020B0503020204020204" pitchFamily="34" charset="-122"/>
              </a:rPr>
              <a:t>(MO)</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14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
        <p:nvSpPr>
          <p:cNvPr id="5" name="文本框 4"/>
          <p:cNvSpPr txBox="1"/>
          <p:nvPr/>
        </p:nvSpPr>
        <p:spPr>
          <a:xfrm>
            <a:off x="1187450" y="917575"/>
            <a:ext cx="5797550"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smtClean="0">
                <a:solidFill>
                  <a:srgbClr val="FF0000"/>
                </a:solidFill>
                <a:latin typeface="Times New Roman" panose="02020603050405020304" pitchFamily="18" charset="0"/>
                <a:ea typeface="+mn-ea"/>
                <a:cs typeface="Times New Roman" panose="02020603050405020304" pitchFamily="18" charset="0"/>
              </a:rPr>
              <a:t>共价键</a:t>
            </a:r>
            <a:r>
              <a:rPr lang="zh-CN" altLang="en-US" sz="2400" dirty="0">
                <a:solidFill>
                  <a:srgbClr val="FF0000"/>
                </a:solidFill>
                <a:latin typeface="Times New Roman" panose="02020603050405020304" pitchFamily="18" charset="0"/>
                <a:ea typeface="+mn-ea"/>
                <a:cs typeface="Times New Roman" panose="02020603050405020304" pitchFamily="18" charset="0"/>
              </a:rPr>
              <a:t>型简单分子，</a:t>
            </a:r>
            <a:r>
              <a:rPr lang="en-US" altLang="zh-CN" sz="2400" dirty="0" err="1">
                <a:solidFill>
                  <a:srgbClr val="FF0000"/>
                </a:solidFill>
                <a:latin typeface="Times New Roman" panose="02020603050405020304" pitchFamily="18" charset="0"/>
                <a:ea typeface="+mn-ea"/>
                <a:cs typeface="Times New Roman" panose="02020603050405020304" pitchFamily="18" charset="0"/>
              </a:rPr>
              <a:t>ABn</a:t>
            </a:r>
            <a:endParaRPr lang="zh-CN" altLang="en-US" sz="2400" dirty="0">
              <a:solidFill>
                <a:srgbClr val="FF0000"/>
              </a:solidFill>
              <a:latin typeface="Times New Roman" panose="02020603050405020304" pitchFamily="18" charset="0"/>
              <a:ea typeface="+mn-ea"/>
              <a:cs typeface="Times New Roman" panose="02020603050405020304" pitchFamily="18" charset="0"/>
            </a:endParaRPr>
          </a:p>
        </p:txBody>
      </p:sp>
      <p:sp>
        <p:nvSpPr>
          <p:cNvPr id="7" name="Rectangle 3"/>
          <p:cNvSpPr txBox="1">
            <a:spLocks noChangeArrowheads="1"/>
          </p:cNvSpPr>
          <p:nvPr/>
        </p:nvSpPr>
        <p:spPr>
          <a:xfrm>
            <a:off x="1258888" y="1495425"/>
            <a:ext cx="7345362" cy="2589213"/>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nSpc>
                <a:spcPct val="140000"/>
              </a:lnSpc>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杂化轨道理论已经能很好地解释许多分子的空间结构，但仍有很大的局限性。</a:t>
            </a:r>
          </a:p>
          <a:p>
            <a:pPr>
              <a:lnSpc>
                <a:spcPct val="140000"/>
              </a:lnSpc>
              <a:spcBef>
                <a:spcPts val="1800"/>
              </a:spcBef>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如：硫酸根</a:t>
            </a:r>
            <a:r>
              <a:rPr lang="en-US" altLang="zh-CN" sz="2000" kern="0" dirty="0" smtClean="0">
                <a:solidFill>
                  <a:srgbClr val="0000CC"/>
                </a:solidFill>
                <a:latin typeface="Times New Roman" panose="02020603050405020304" pitchFamily="18" charset="0"/>
                <a:cs typeface="Times New Roman" panose="02020603050405020304" pitchFamily="18" charset="0"/>
              </a:rPr>
              <a:t>SO</a:t>
            </a:r>
            <a:r>
              <a:rPr lang="en-US" altLang="zh-CN" sz="2000" kern="0" baseline="-25000" dirty="0" smtClean="0">
                <a:solidFill>
                  <a:srgbClr val="0000CC"/>
                </a:solidFill>
                <a:latin typeface="Times New Roman" panose="02020603050405020304" pitchFamily="18" charset="0"/>
                <a:cs typeface="Times New Roman" panose="02020603050405020304" pitchFamily="18" charset="0"/>
              </a:rPr>
              <a:t>4</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2-</a:t>
            </a:r>
            <a:r>
              <a:rPr lang="zh-CN" altLang="en-US" sz="2000" kern="0" dirty="0" smtClean="0">
                <a:solidFill>
                  <a:srgbClr val="0000CC"/>
                </a:solidFill>
                <a:latin typeface="Times New Roman" panose="02020603050405020304" pitchFamily="18" charset="0"/>
                <a:cs typeface="Times New Roman" panose="02020603050405020304" pitchFamily="18" charset="0"/>
              </a:rPr>
              <a:t>的空间结构无法确定。</a:t>
            </a:r>
            <a:endParaRPr lang="en-US" altLang="zh-CN" sz="2000" kern="0" dirty="0">
              <a:solidFill>
                <a:srgbClr val="0000CC"/>
              </a:solidFill>
              <a:latin typeface="Times New Roman" panose="02020603050405020304" pitchFamily="18" charset="0"/>
              <a:cs typeface="Times New Roman" panose="02020603050405020304" pitchFamily="18" charset="0"/>
            </a:endParaRPr>
          </a:p>
          <a:p>
            <a:pPr>
              <a:lnSpc>
                <a:spcPct val="140000"/>
              </a:lnSpc>
              <a:spcBef>
                <a:spcPts val="1800"/>
              </a:spcBef>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另外对于组成复杂的配合物以及 </a:t>
            </a:r>
            <a:r>
              <a:rPr lang="en-US" altLang="zh-CN" sz="2000" kern="0" dirty="0" err="1" smtClean="0">
                <a:solidFill>
                  <a:srgbClr val="0000CC"/>
                </a:solidFill>
                <a:latin typeface="Times New Roman" panose="02020603050405020304" pitchFamily="18" charset="0"/>
                <a:cs typeface="Times New Roman" panose="02020603050405020304" pitchFamily="18" charset="0"/>
              </a:rPr>
              <a:t>ABn</a:t>
            </a:r>
            <a:r>
              <a:rPr lang="en-US" altLang="zh-CN" sz="2000" kern="0" dirty="0" smtClean="0">
                <a:solidFill>
                  <a:srgbClr val="0000CC"/>
                </a:solidFill>
                <a:latin typeface="Times New Roman" panose="02020603050405020304" pitchFamily="18" charset="0"/>
                <a:cs typeface="Times New Roman" panose="02020603050405020304" pitchFamily="18" charset="0"/>
              </a:rPr>
              <a:t> </a:t>
            </a:r>
            <a:r>
              <a:rPr lang="zh-CN" altLang="en-US" sz="2000" kern="0" dirty="0" smtClean="0">
                <a:solidFill>
                  <a:srgbClr val="0000CC"/>
                </a:solidFill>
                <a:latin typeface="Times New Roman" panose="02020603050405020304" pitchFamily="18" charset="0"/>
                <a:cs typeface="Times New Roman" panose="02020603050405020304" pitchFamily="18" charset="0"/>
              </a:rPr>
              <a:t>型多原子无机分子的结构确定都比较麻烦。</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2.1.1 </a:t>
            </a:r>
            <a:r>
              <a:rPr lang="zh-CN" altLang="en-US" sz="2800">
                <a:latin typeface="微软雅黑" panose="020B0503020204020204" pitchFamily="34" charset="-122"/>
                <a:ea typeface="微软雅黑" panose="020B0503020204020204" pitchFamily="34" charset="-122"/>
              </a:rPr>
              <a:t>离子键的形成和特点</a:t>
            </a:r>
          </a:p>
        </p:txBody>
      </p:sp>
      <p:sp>
        <p:nvSpPr>
          <p:cNvPr id="5" name="文本框 4"/>
          <p:cNvSpPr txBox="1"/>
          <p:nvPr/>
        </p:nvSpPr>
        <p:spPr>
          <a:xfrm>
            <a:off x="1116013"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离子键的形成</a:t>
            </a:r>
          </a:p>
        </p:txBody>
      </p:sp>
      <p:grpSp>
        <p:nvGrpSpPr>
          <p:cNvPr id="13351" name="Group 35"/>
          <p:cNvGrpSpPr>
            <a:grpSpLocks/>
          </p:cNvGrpSpPr>
          <p:nvPr/>
        </p:nvGrpSpPr>
        <p:grpSpPr bwMode="auto">
          <a:xfrm>
            <a:off x="1338263" y="1379538"/>
            <a:ext cx="3760787" cy="400050"/>
            <a:chOff x="735" y="548"/>
            <a:chExt cx="2369" cy="252"/>
          </a:xfrm>
        </p:grpSpPr>
        <p:sp>
          <p:nvSpPr>
            <p:cNvPr id="2" name="Text Box 4"/>
            <p:cNvSpPr txBox="1">
              <a:spLocks noChangeArrowheads="1"/>
            </p:cNvSpPr>
            <p:nvPr/>
          </p:nvSpPr>
          <p:spPr bwMode="auto">
            <a:xfrm>
              <a:off x="735" y="548"/>
              <a:ext cx="74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Na(g) - e</a:t>
              </a:r>
              <a:r>
                <a:rPr lang="en-US" altLang="zh-CN" sz="2000" baseline="30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p:txBody>
        </p:sp>
        <p:sp>
          <p:nvSpPr>
            <p:cNvPr id="13348" name="Line 5"/>
            <p:cNvSpPr>
              <a:spLocks noChangeShapeType="1"/>
            </p:cNvSpPr>
            <p:nvPr/>
          </p:nvSpPr>
          <p:spPr bwMode="auto">
            <a:xfrm>
              <a:off x="1593" y="709"/>
              <a:ext cx="862"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49" name="Text Box 6"/>
            <p:cNvSpPr txBox="1">
              <a:spLocks noChangeArrowheads="1"/>
            </p:cNvSpPr>
            <p:nvPr/>
          </p:nvSpPr>
          <p:spPr bwMode="auto">
            <a:xfrm>
              <a:off x="2500" y="548"/>
              <a:ext cx="6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Na</a:t>
              </a:r>
              <a:r>
                <a:rPr lang="en-US" altLang="zh-CN" sz="2000" baseline="30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(g) </a:t>
              </a:r>
            </a:p>
          </p:txBody>
        </p:sp>
      </p:grpSp>
      <p:sp>
        <p:nvSpPr>
          <p:cNvPr id="13352" name="Text Box 7"/>
          <p:cNvSpPr txBox="1">
            <a:spLocks noChangeArrowheads="1"/>
          </p:cNvSpPr>
          <p:nvPr/>
        </p:nvSpPr>
        <p:spPr bwMode="auto">
          <a:xfrm>
            <a:off x="5807075" y="1370013"/>
            <a:ext cx="2522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l-GR" altLang="zh-CN" sz="2000">
                <a:latin typeface="Times New Roman" panose="02020603050405020304" pitchFamily="18" charset="0"/>
                <a:cs typeface="Times New Roman" panose="02020603050405020304" pitchFamily="18" charset="0"/>
              </a:rPr>
              <a:t>Δ</a:t>
            </a:r>
            <a:r>
              <a:rPr lang="en-US" altLang="zh-CN" sz="2000">
                <a:latin typeface="Times New Roman" panose="02020603050405020304" pitchFamily="18" charset="0"/>
                <a:cs typeface="Times New Roman" panose="02020603050405020304" pitchFamily="18" charset="0"/>
              </a:rPr>
              <a:t>E = I = 494 </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kJ</a:t>
            </a:r>
            <a:r>
              <a:rPr kumimoji="1" lang="en-US" altLang="zh-CN" sz="2000">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mol</a:t>
            </a:r>
            <a:r>
              <a:rPr kumimoji="1" lang="en-US" altLang="en-US" sz="2000" baseline="30000">
                <a:latin typeface="Times New Roman" panose="02020603050405020304" pitchFamily="18" charset="0"/>
                <a:cs typeface="Times New Roman" panose="02020603050405020304" pitchFamily="18" charset="0"/>
                <a:sym typeface="Symbol" panose="05050102010706020507" pitchFamily="18" charset="2"/>
              </a:rPr>
              <a:t>-1</a:t>
            </a:r>
            <a:endParaRPr kumimoji="1" lang="zh-CN" altLang="en-US" sz="2000" baseline="30000">
              <a:latin typeface="Times New Roman" panose="02020603050405020304" pitchFamily="18" charset="0"/>
              <a:cs typeface="Times New Roman" panose="02020603050405020304" pitchFamily="18" charset="0"/>
              <a:sym typeface="Symbol" panose="05050102010706020507" pitchFamily="18" charset="2"/>
            </a:endParaRPr>
          </a:p>
        </p:txBody>
      </p:sp>
      <p:grpSp>
        <p:nvGrpSpPr>
          <p:cNvPr id="13346" name="Group 36"/>
          <p:cNvGrpSpPr>
            <a:grpSpLocks/>
          </p:cNvGrpSpPr>
          <p:nvPr/>
        </p:nvGrpSpPr>
        <p:grpSpPr bwMode="auto">
          <a:xfrm>
            <a:off x="1317625" y="1843088"/>
            <a:ext cx="3757613" cy="441325"/>
            <a:chOff x="747" y="968"/>
            <a:chExt cx="2367" cy="278"/>
          </a:xfrm>
        </p:grpSpPr>
        <p:sp>
          <p:nvSpPr>
            <p:cNvPr id="13344" name="Text Box 8"/>
            <p:cNvSpPr txBox="1">
              <a:spLocks noChangeArrowheads="1"/>
            </p:cNvSpPr>
            <p:nvPr/>
          </p:nvSpPr>
          <p:spPr bwMode="auto">
            <a:xfrm>
              <a:off x="747" y="968"/>
              <a:ext cx="7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Cl(g) + e</a:t>
              </a:r>
              <a:r>
                <a:rPr lang="en-US" altLang="zh-CN" sz="2000" baseline="30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p:txBody>
        </p:sp>
        <p:sp>
          <p:nvSpPr>
            <p:cNvPr id="13345" name="Line 9"/>
            <p:cNvSpPr>
              <a:spLocks noChangeShapeType="1"/>
            </p:cNvSpPr>
            <p:nvPr/>
          </p:nvSpPr>
          <p:spPr bwMode="auto">
            <a:xfrm>
              <a:off x="1617" y="1104"/>
              <a:ext cx="862"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 name="Text Box 10"/>
            <p:cNvSpPr txBox="1">
              <a:spLocks noChangeArrowheads="1"/>
            </p:cNvSpPr>
            <p:nvPr/>
          </p:nvSpPr>
          <p:spPr bwMode="auto">
            <a:xfrm>
              <a:off x="2531" y="994"/>
              <a:ext cx="5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Cl</a:t>
              </a:r>
              <a:r>
                <a:rPr lang="en-US" altLang="zh-CN" sz="2000" baseline="30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(g)  </a:t>
              </a:r>
            </a:p>
          </p:txBody>
        </p:sp>
      </p:grpSp>
      <p:sp>
        <p:nvSpPr>
          <p:cNvPr id="13347" name="Text Box 11"/>
          <p:cNvSpPr txBox="1">
            <a:spLocks noChangeArrowheads="1"/>
          </p:cNvSpPr>
          <p:nvPr/>
        </p:nvSpPr>
        <p:spPr bwMode="auto">
          <a:xfrm>
            <a:off x="5678488" y="1866900"/>
            <a:ext cx="2938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  </a:t>
            </a:r>
            <a:r>
              <a:rPr lang="el-GR" altLang="zh-CN" sz="2000">
                <a:latin typeface="Times New Roman" panose="02020603050405020304" pitchFamily="18" charset="0"/>
                <a:cs typeface="Times New Roman" panose="02020603050405020304" pitchFamily="18" charset="0"/>
              </a:rPr>
              <a:t>Δ</a:t>
            </a:r>
            <a:r>
              <a:rPr lang="en-US" altLang="zh-CN" sz="2000">
                <a:latin typeface="Times New Roman" panose="02020603050405020304" pitchFamily="18" charset="0"/>
                <a:cs typeface="Times New Roman" panose="02020603050405020304" pitchFamily="18" charset="0"/>
              </a:rPr>
              <a:t>E = -E</a:t>
            </a:r>
            <a:r>
              <a:rPr lang="en-US" altLang="zh-CN" sz="2000" baseline="-25000">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 -349 </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kJ</a:t>
            </a:r>
            <a:r>
              <a:rPr kumimoji="1" lang="en-US" altLang="zh-CN" sz="2000">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mol</a:t>
            </a:r>
            <a:r>
              <a:rPr kumimoji="1" lang="en-US" altLang="en-US" sz="2000" baseline="30000">
                <a:latin typeface="Times New Roman" panose="02020603050405020304" pitchFamily="18" charset="0"/>
                <a:cs typeface="Times New Roman" panose="02020603050405020304" pitchFamily="18" charset="0"/>
                <a:sym typeface="Symbol" panose="05050102010706020507" pitchFamily="18" charset="2"/>
              </a:rPr>
              <a:t>-1</a:t>
            </a:r>
            <a:endParaRPr kumimoji="1" lang="zh-CN" altLang="en-US" sz="2000" baseline="30000">
              <a:latin typeface="Times New Roman" panose="02020603050405020304" pitchFamily="18" charset="0"/>
              <a:cs typeface="Times New Roman" panose="02020603050405020304" pitchFamily="18" charset="0"/>
              <a:sym typeface="Symbol" panose="05050102010706020507" pitchFamily="18" charset="2"/>
            </a:endParaRPr>
          </a:p>
        </p:txBody>
      </p:sp>
      <p:grpSp>
        <p:nvGrpSpPr>
          <p:cNvPr id="13341" name="Group 38"/>
          <p:cNvGrpSpPr>
            <a:grpSpLocks/>
          </p:cNvGrpSpPr>
          <p:nvPr/>
        </p:nvGrpSpPr>
        <p:grpSpPr bwMode="auto">
          <a:xfrm>
            <a:off x="1233488" y="2455863"/>
            <a:ext cx="4524375" cy="406400"/>
            <a:chOff x="475" y="1508"/>
            <a:chExt cx="2850" cy="256"/>
          </a:xfrm>
        </p:grpSpPr>
        <p:sp>
          <p:nvSpPr>
            <p:cNvPr id="4" name="Text Box 13"/>
            <p:cNvSpPr txBox="1">
              <a:spLocks noChangeArrowheads="1"/>
            </p:cNvSpPr>
            <p:nvPr/>
          </p:nvSpPr>
          <p:spPr bwMode="auto">
            <a:xfrm>
              <a:off x="475" y="1508"/>
              <a:ext cx="1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Na(g) +  Cl(g) </a:t>
              </a:r>
            </a:p>
          </p:txBody>
        </p:sp>
        <p:sp>
          <p:nvSpPr>
            <p:cNvPr id="6" name="Text Box 15"/>
            <p:cNvSpPr txBox="1">
              <a:spLocks noChangeArrowheads="1"/>
            </p:cNvSpPr>
            <p:nvPr/>
          </p:nvSpPr>
          <p:spPr bwMode="auto">
            <a:xfrm>
              <a:off x="2122" y="1512"/>
              <a:ext cx="12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Cl</a:t>
              </a:r>
              <a:r>
                <a:rPr lang="en-US" altLang="zh-CN" sz="2000" baseline="30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(g) + Na</a:t>
              </a:r>
              <a:r>
                <a:rPr lang="en-US" altLang="zh-CN" sz="2000" baseline="30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(g)  </a:t>
              </a:r>
            </a:p>
          </p:txBody>
        </p:sp>
        <p:sp>
          <p:nvSpPr>
            <p:cNvPr id="13343" name="Line 16"/>
            <p:cNvSpPr>
              <a:spLocks noChangeShapeType="1"/>
            </p:cNvSpPr>
            <p:nvPr/>
          </p:nvSpPr>
          <p:spPr bwMode="auto">
            <a:xfrm>
              <a:off x="1669" y="1645"/>
              <a:ext cx="40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342" name="Text Box 17"/>
          <p:cNvSpPr txBox="1">
            <a:spLocks noChangeArrowheads="1"/>
          </p:cNvSpPr>
          <p:nvPr/>
        </p:nvSpPr>
        <p:spPr bwMode="auto">
          <a:xfrm>
            <a:off x="5818188" y="2501900"/>
            <a:ext cx="2295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l-GR" altLang="zh-CN" sz="2000">
                <a:latin typeface="Times New Roman" panose="02020603050405020304" pitchFamily="18" charset="0"/>
                <a:cs typeface="Times New Roman" panose="02020603050405020304" pitchFamily="18" charset="0"/>
              </a:rPr>
              <a:t>Δ</a:t>
            </a:r>
            <a:r>
              <a:rPr lang="en-US" altLang="zh-CN" sz="2000">
                <a:latin typeface="Times New Roman" panose="02020603050405020304" pitchFamily="18" charset="0"/>
                <a:cs typeface="Times New Roman" panose="02020603050405020304" pitchFamily="18" charset="0"/>
              </a:rPr>
              <a:t>E = +145 </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kJ</a:t>
            </a:r>
            <a:r>
              <a:rPr kumimoji="1" lang="en-US" altLang="zh-CN" sz="2000">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mol</a:t>
            </a:r>
            <a:r>
              <a:rPr kumimoji="1" lang="en-US" altLang="en-US" sz="2000" baseline="30000">
                <a:latin typeface="Times New Roman" panose="02020603050405020304" pitchFamily="18" charset="0"/>
                <a:cs typeface="Times New Roman" panose="02020603050405020304" pitchFamily="18" charset="0"/>
                <a:sym typeface="Symbol" panose="05050102010706020507" pitchFamily="18" charset="2"/>
              </a:rPr>
              <a:t>-1</a:t>
            </a:r>
            <a:endParaRPr kumimoji="1" lang="zh-CN" altLang="en-US" sz="2000" baseline="300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5" name="Text Box 18"/>
          <p:cNvSpPr txBox="1">
            <a:spLocks noChangeArrowheads="1"/>
          </p:cNvSpPr>
          <p:nvPr/>
        </p:nvSpPr>
        <p:spPr bwMode="auto">
          <a:xfrm>
            <a:off x="555625" y="1671638"/>
            <a:ext cx="417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a:latin typeface="Times New Roman" panose="02020603050405020304" pitchFamily="18" charset="0"/>
                <a:cs typeface="Times New Roman" panose="02020603050405020304" pitchFamily="18" charset="0"/>
              </a:rPr>
              <a:t>+</a:t>
            </a:r>
          </a:p>
        </p:txBody>
      </p:sp>
      <p:grpSp>
        <p:nvGrpSpPr>
          <p:cNvPr id="13336" name="Group 39"/>
          <p:cNvGrpSpPr>
            <a:grpSpLocks/>
          </p:cNvGrpSpPr>
          <p:nvPr/>
        </p:nvGrpSpPr>
        <p:grpSpPr bwMode="auto">
          <a:xfrm>
            <a:off x="1233488" y="3003550"/>
            <a:ext cx="3860800" cy="446088"/>
            <a:chOff x="657" y="1936"/>
            <a:chExt cx="2432" cy="281"/>
          </a:xfrm>
        </p:grpSpPr>
        <p:sp>
          <p:nvSpPr>
            <p:cNvPr id="13338" name="Text Box 20"/>
            <p:cNvSpPr txBox="1">
              <a:spLocks noChangeArrowheads="1"/>
            </p:cNvSpPr>
            <p:nvPr/>
          </p:nvSpPr>
          <p:spPr bwMode="auto">
            <a:xfrm>
              <a:off x="657" y="1936"/>
              <a:ext cx="12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Cl</a:t>
              </a:r>
              <a:r>
                <a:rPr lang="en-US" altLang="zh-CN" sz="2000" baseline="30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(g) + Na</a:t>
              </a:r>
              <a:r>
                <a:rPr lang="en-US" altLang="zh-CN" sz="2000" baseline="30000">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(g)  </a:t>
              </a:r>
            </a:p>
          </p:txBody>
        </p:sp>
        <p:sp>
          <p:nvSpPr>
            <p:cNvPr id="13339" name="Line 21"/>
            <p:cNvSpPr>
              <a:spLocks noChangeShapeType="1"/>
            </p:cNvSpPr>
            <p:nvPr/>
          </p:nvSpPr>
          <p:spPr bwMode="auto">
            <a:xfrm>
              <a:off x="1860" y="2078"/>
              <a:ext cx="40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40" name="Text Box 22"/>
            <p:cNvSpPr txBox="1">
              <a:spLocks noChangeArrowheads="1"/>
            </p:cNvSpPr>
            <p:nvPr/>
          </p:nvSpPr>
          <p:spPr bwMode="auto">
            <a:xfrm>
              <a:off x="2385" y="1965"/>
              <a:ext cx="7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NaCl (g)</a:t>
              </a:r>
            </a:p>
          </p:txBody>
        </p:sp>
      </p:grpSp>
      <p:sp>
        <p:nvSpPr>
          <p:cNvPr id="13337" name="Text Box 23"/>
          <p:cNvSpPr txBox="1">
            <a:spLocks noChangeArrowheads="1"/>
          </p:cNvSpPr>
          <p:nvPr/>
        </p:nvSpPr>
        <p:spPr bwMode="auto">
          <a:xfrm>
            <a:off x="5915025" y="3025775"/>
            <a:ext cx="2235200" cy="401638"/>
          </a:xfrm>
          <a:prstGeom prst="rect">
            <a:avLst/>
          </a:prstGeom>
          <a:noFill/>
          <a:ln w="22225">
            <a:solidFill>
              <a:srgbClr val="D60093"/>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l-GR" altLang="zh-CN" sz="2000">
                <a:latin typeface="Times New Roman" panose="02020603050405020304" pitchFamily="18" charset="0"/>
                <a:cs typeface="Times New Roman" panose="02020603050405020304" pitchFamily="18" charset="0"/>
              </a:rPr>
              <a:t>Δ</a:t>
            </a:r>
            <a:r>
              <a:rPr lang="en-US" altLang="zh-CN" sz="2000">
                <a:latin typeface="Times New Roman" panose="02020603050405020304" pitchFamily="18" charset="0"/>
                <a:cs typeface="Times New Roman" panose="02020603050405020304" pitchFamily="18" charset="0"/>
              </a:rPr>
              <a:t>E = -589 </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kJ</a:t>
            </a:r>
            <a:r>
              <a:rPr kumimoji="1" lang="en-US" altLang="zh-CN" sz="2000">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mol</a:t>
            </a:r>
            <a:r>
              <a:rPr kumimoji="1" lang="en-US" altLang="en-US" sz="2000" baseline="30000">
                <a:latin typeface="Times New Roman" panose="02020603050405020304" pitchFamily="18" charset="0"/>
                <a:cs typeface="Times New Roman" panose="02020603050405020304" pitchFamily="18" charset="0"/>
                <a:sym typeface="Symbol" panose="05050102010706020507" pitchFamily="18" charset="2"/>
              </a:rPr>
              <a:t>-1</a:t>
            </a:r>
            <a:endParaRPr kumimoji="1" lang="zh-CN" altLang="en-US" sz="2000" baseline="300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32" name="Line 25"/>
          <p:cNvSpPr>
            <a:spLocks noChangeShapeType="1"/>
          </p:cNvSpPr>
          <p:nvPr/>
        </p:nvSpPr>
        <p:spPr bwMode="auto">
          <a:xfrm>
            <a:off x="1042988" y="3579813"/>
            <a:ext cx="7632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331" name="Group 40"/>
          <p:cNvGrpSpPr>
            <a:grpSpLocks/>
          </p:cNvGrpSpPr>
          <p:nvPr/>
        </p:nvGrpSpPr>
        <p:grpSpPr bwMode="auto">
          <a:xfrm>
            <a:off x="1168400" y="3724275"/>
            <a:ext cx="3717925" cy="400050"/>
            <a:chOff x="657" y="2617"/>
            <a:chExt cx="2342" cy="252"/>
          </a:xfrm>
        </p:grpSpPr>
        <p:sp>
          <p:nvSpPr>
            <p:cNvPr id="13335" name="Text Box 26"/>
            <p:cNvSpPr txBox="1">
              <a:spLocks noChangeArrowheads="1"/>
            </p:cNvSpPr>
            <p:nvPr/>
          </p:nvSpPr>
          <p:spPr bwMode="auto">
            <a:xfrm>
              <a:off x="657" y="2617"/>
              <a:ext cx="110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Cl(g) + Na(g)  </a:t>
              </a:r>
            </a:p>
          </p:txBody>
        </p:sp>
        <p:sp>
          <p:nvSpPr>
            <p:cNvPr id="7" name="Line 27"/>
            <p:cNvSpPr>
              <a:spLocks noChangeShapeType="1"/>
            </p:cNvSpPr>
            <p:nvPr/>
          </p:nvSpPr>
          <p:spPr bwMode="auto">
            <a:xfrm>
              <a:off x="1762" y="2743"/>
              <a:ext cx="4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28"/>
            <p:cNvSpPr txBox="1">
              <a:spLocks noChangeArrowheads="1"/>
            </p:cNvSpPr>
            <p:nvPr/>
          </p:nvSpPr>
          <p:spPr bwMode="auto">
            <a:xfrm>
              <a:off x="2335" y="2617"/>
              <a:ext cx="6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NaCl(g)</a:t>
              </a:r>
            </a:p>
          </p:txBody>
        </p:sp>
      </p:grpSp>
      <p:sp>
        <p:nvSpPr>
          <p:cNvPr id="13332" name="Text Box 29"/>
          <p:cNvSpPr txBox="1">
            <a:spLocks noChangeArrowheads="1"/>
          </p:cNvSpPr>
          <p:nvPr/>
        </p:nvSpPr>
        <p:spPr bwMode="auto">
          <a:xfrm>
            <a:off x="5891213" y="3724275"/>
            <a:ext cx="2170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l-GR" altLang="zh-CN" sz="2000">
                <a:latin typeface="Times New Roman" panose="02020603050405020304" pitchFamily="18" charset="0"/>
                <a:cs typeface="Times New Roman" panose="02020603050405020304" pitchFamily="18" charset="0"/>
              </a:rPr>
              <a:t>Δ</a:t>
            </a:r>
            <a:r>
              <a:rPr lang="en-US" altLang="zh-CN" sz="2000">
                <a:latin typeface="Times New Roman" panose="02020603050405020304" pitchFamily="18" charset="0"/>
                <a:cs typeface="Times New Roman" panose="02020603050405020304" pitchFamily="18" charset="0"/>
              </a:rPr>
              <a:t>E= -444 </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kJ</a:t>
            </a:r>
            <a:r>
              <a:rPr kumimoji="1" lang="en-US" altLang="zh-CN" sz="2000">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mol</a:t>
            </a:r>
            <a:r>
              <a:rPr kumimoji="1" lang="en-US" altLang="en-US" sz="2000" baseline="30000">
                <a:latin typeface="Times New Roman" panose="02020603050405020304" pitchFamily="18" charset="0"/>
                <a:cs typeface="Times New Roman" panose="02020603050405020304" pitchFamily="18" charset="0"/>
                <a:sym typeface="Symbol" panose="05050102010706020507" pitchFamily="18" charset="2"/>
              </a:rPr>
              <a:t>-1</a:t>
            </a:r>
            <a:endParaRPr kumimoji="1" lang="zh-CN" altLang="en-US" sz="2000" baseline="300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13329" name="Line 12"/>
          <p:cNvSpPr>
            <a:spLocks noChangeShapeType="1"/>
          </p:cNvSpPr>
          <p:nvPr/>
        </p:nvSpPr>
        <p:spPr bwMode="auto">
          <a:xfrm>
            <a:off x="1042988" y="2344738"/>
            <a:ext cx="76327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0" name="AutoShape 30"/>
          <p:cNvSpPr>
            <a:spLocks noChangeArrowheads="1"/>
          </p:cNvSpPr>
          <p:nvPr/>
        </p:nvSpPr>
        <p:spPr bwMode="auto">
          <a:xfrm>
            <a:off x="449263" y="2530475"/>
            <a:ext cx="504825" cy="230188"/>
          </a:xfrm>
          <a:prstGeom prst="rightArrow">
            <a:avLst>
              <a:gd name="adj1" fmla="val 50000"/>
              <a:gd name="adj2" fmla="val 35019"/>
            </a:avLst>
          </a:prstGeom>
          <a:solidFill>
            <a:schemeClr val="accent1"/>
          </a:solidFill>
          <a:ln w="9525">
            <a:solidFill>
              <a:schemeClr val="tx1"/>
            </a:solidFill>
            <a:miter lim="800000"/>
            <a:headEnd/>
            <a:tailEnd/>
          </a:ln>
        </p:spPr>
        <p:txBody>
          <a:bodyPr wrap="none" anchor="ctr"/>
          <a:lstStyle/>
          <a:p>
            <a:endParaRPr lang="zh-CN" altLang="en-US" sz="2000">
              <a:latin typeface="Times New Roman" panose="02020603050405020304" pitchFamily="18" charset="0"/>
              <a:cs typeface="Times New Roman" panose="02020603050405020304" pitchFamily="18" charset="0"/>
            </a:endParaRPr>
          </a:p>
        </p:txBody>
      </p:sp>
      <p:graphicFrame>
        <p:nvGraphicFramePr>
          <p:cNvPr id="42" name="Object 33"/>
          <p:cNvGraphicFramePr>
            <a:graphicFrameLocks noChangeAspect="1"/>
          </p:cNvGraphicFramePr>
          <p:nvPr/>
        </p:nvGraphicFramePr>
        <p:xfrm>
          <a:off x="868363" y="4114800"/>
          <a:ext cx="2289175" cy="1001713"/>
        </p:xfrm>
        <a:graphic>
          <a:graphicData uri="http://schemas.openxmlformats.org/presentationml/2006/ole">
            <mc:AlternateContent xmlns:mc="http://schemas.openxmlformats.org/markup-compatibility/2006">
              <mc:Choice xmlns:v="urn:schemas-microsoft-com:vml" Requires="v">
                <p:oleObj spid="_x0000_s13375" name="公式" r:id="rId4" imgW="990600" imgH="457200" progId="Equation.3">
                  <p:embed/>
                </p:oleObj>
              </mc:Choice>
              <mc:Fallback>
                <p:oleObj name="公式" r:id="rId4" imgW="990600" imgH="457200" progId="Equation.3">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363" y="4114800"/>
                        <a:ext cx="228917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 name="Text Box 34"/>
          <p:cNvSpPr txBox="1">
            <a:spLocks noChangeArrowheads="1"/>
          </p:cNvSpPr>
          <p:nvPr/>
        </p:nvSpPr>
        <p:spPr bwMode="auto">
          <a:xfrm>
            <a:off x="3516313" y="4524375"/>
            <a:ext cx="2328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Times New Roman" panose="02020603050405020304" pitchFamily="18" charset="0"/>
                <a:cs typeface="Times New Roman" panose="02020603050405020304" pitchFamily="18" charset="0"/>
              </a:rPr>
              <a:t>NaCl   r = 0.236 nm</a:t>
            </a:r>
            <a:endParaRPr lang="ar-SA" altLang="zh-CN" sz="2000">
              <a:latin typeface="Times New Roman" panose="02020603050405020304" pitchFamily="18" charset="0"/>
              <a:cs typeface="Times New Roman" panose="02020603050405020304" pitchFamily="18" charset="0"/>
            </a:endParaRPr>
          </a:p>
        </p:txBody>
      </p:sp>
      <p:sp>
        <p:nvSpPr>
          <p:cNvPr id="44" name="Rectangle 41"/>
          <p:cNvSpPr>
            <a:spLocks noChangeArrowheads="1"/>
          </p:cNvSpPr>
          <p:nvPr/>
        </p:nvSpPr>
        <p:spPr bwMode="auto">
          <a:xfrm>
            <a:off x="5829300" y="4268788"/>
            <a:ext cx="2832100" cy="400050"/>
          </a:xfrm>
          <a:prstGeom prst="rect">
            <a:avLst/>
          </a:prstGeom>
          <a:noFill/>
          <a:ln w="19050">
            <a:solidFill>
              <a:srgbClr val="D6009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kumimoji="1" lang="en-US" altLang="zh-CN" sz="2000">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000" baseline="-25000">
                <a:latin typeface="Times New Roman" panose="02020603050405020304" pitchFamily="18" charset="0"/>
                <a:cs typeface="Times New Roman" panose="02020603050405020304" pitchFamily="18" charset="0"/>
                <a:sym typeface="Symbol" panose="05050102010706020507" pitchFamily="18" charset="2"/>
              </a:rPr>
              <a:t>f</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H </a:t>
            </a:r>
            <a:r>
              <a:rPr kumimoji="1" lang="en-US" altLang="zh-CN" sz="2000" baseline="30000">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 = -411.12 kJ</a:t>
            </a:r>
            <a:r>
              <a:rPr kumimoji="1" lang="en-US" altLang="zh-CN" sz="2000">
                <a:latin typeface="Times New Roman" panose="02020603050405020304" pitchFamily="18" charset="0"/>
                <a:cs typeface="Times New Roman" panose="02020603050405020304" pitchFamily="18" charset="0"/>
                <a:sym typeface="Symbol" panose="05050102010706020507" pitchFamily="18" charset="2"/>
              </a:rPr>
              <a:t>·</a:t>
            </a:r>
            <a:r>
              <a:rPr kumimoji="1" lang="en-US" altLang="en-US" sz="2000">
                <a:latin typeface="Times New Roman" panose="02020603050405020304" pitchFamily="18" charset="0"/>
                <a:cs typeface="Times New Roman" panose="02020603050405020304" pitchFamily="18" charset="0"/>
                <a:sym typeface="Symbol" panose="05050102010706020507" pitchFamily="18" charset="2"/>
              </a:rPr>
              <a:t>mol</a:t>
            </a:r>
            <a:r>
              <a:rPr kumimoji="1" lang="en-US" altLang="en-US" sz="2000" baseline="30000">
                <a:latin typeface="Times New Roman" panose="02020603050405020304" pitchFamily="18" charset="0"/>
                <a:cs typeface="Times New Roman" panose="02020603050405020304" pitchFamily="18" charset="0"/>
                <a:sym typeface="Symbol" panose="05050102010706020507" pitchFamily="18" charset="2"/>
              </a:rPr>
              <a:t>-1</a:t>
            </a:r>
            <a:endParaRPr kumimoji="1" lang="zh-CN" altLang="en-US" sz="2000" baseline="300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47" name="Text Box 18"/>
          <p:cNvSpPr txBox="1">
            <a:spLocks noChangeArrowheads="1"/>
          </p:cNvSpPr>
          <p:nvPr/>
        </p:nvSpPr>
        <p:spPr bwMode="auto">
          <a:xfrm>
            <a:off x="563563" y="2957513"/>
            <a:ext cx="419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a:latin typeface="Times New Roman" panose="02020603050405020304" pitchFamily="18" charset="0"/>
                <a:cs typeface="Times New Roman" panose="02020603050405020304" pitchFamily="18" charset="0"/>
              </a:rPr>
              <a:t>+</a:t>
            </a:r>
          </a:p>
        </p:txBody>
      </p:sp>
      <p:sp>
        <p:nvSpPr>
          <p:cNvPr id="13328" name="AutoShape 30"/>
          <p:cNvSpPr>
            <a:spLocks noChangeArrowheads="1"/>
          </p:cNvSpPr>
          <p:nvPr/>
        </p:nvSpPr>
        <p:spPr bwMode="auto">
          <a:xfrm>
            <a:off x="438150" y="3795713"/>
            <a:ext cx="504825" cy="230187"/>
          </a:xfrm>
          <a:prstGeom prst="rightArrow">
            <a:avLst>
              <a:gd name="adj1" fmla="val 50000"/>
              <a:gd name="adj2" fmla="val 35019"/>
            </a:avLst>
          </a:prstGeom>
          <a:solidFill>
            <a:schemeClr val="accent1"/>
          </a:solidFill>
          <a:ln w="9525">
            <a:solidFill>
              <a:schemeClr val="tx1"/>
            </a:solidFill>
            <a:miter lim="800000"/>
            <a:headEnd/>
            <a:tailEnd/>
          </a:ln>
        </p:spPr>
        <p:txBody>
          <a:bodyPr wrap="none" anchor="ctr"/>
          <a:lstStyle/>
          <a:p>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4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34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3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33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3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32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33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33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2" grpId="0"/>
      <p:bldP spid="13347" grpId="0"/>
      <p:bldP spid="13342" grpId="0"/>
      <p:bldP spid="25" grpId="0"/>
      <p:bldP spid="13337" grpId="0" animBg="1"/>
      <p:bldP spid="13332" grpId="0"/>
      <p:bldP spid="13330" grpId="0" animBg="1"/>
      <p:bldP spid="43" grpId="0"/>
      <p:bldP spid="44" grpId="0" animBg="1"/>
      <p:bldP spid="47" grpId="0"/>
      <p:bldP spid="1332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187450" y="804863"/>
            <a:ext cx="5795963"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路易斯结构</a:t>
            </a:r>
          </a:p>
        </p:txBody>
      </p:sp>
      <p:sp>
        <p:nvSpPr>
          <p:cNvPr id="6" name="TextBox 5"/>
          <p:cNvSpPr txBox="1"/>
          <p:nvPr/>
        </p:nvSpPr>
        <p:spPr bwMode="auto">
          <a:xfrm>
            <a:off x="1116013" y="1274763"/>
            <a:ext cx="7488237" cy="3722687"/>
          </a:xfrm>
          <a:prstGeom prst="rect">
            <a:avLst/>
          </a:prstGeom>
          <a:noFill/>
          <a:ln w="9525">
            <a:noFill/>
            <a:miter lim="800000"/>
            <a:headEnd/>
            <a:tailEnd/>
          </a:ln>
        </p:spPr>
        <p:txBody>
          <a:bodyPr>
            <a:spAutoFit/>
          </a:bodyPr>
          <a:lstStyle/>
          <a:p>
            <a:pPr>
              <a:lnSpc>
                <a:spcPct val="120000"/>
              </a:lnSpc>
              <a:spcBef>
                <a:spcPts val="0"/>
              </a:spcBef>
              <a:spcAft>
                <a:spcPts val="0"/>
              </a:spcAft>
              <a:defRPr/>
            </a:pPr>
            <a:r>
              <a:rPr lang="zh-CN" altLang="en-US" sz="2000" dirty="0">
                <a:solidFill>
                  <a:srgbClr val="0000CC"/>
                </a:solidFill>
                <a:latin typeface="Times New Roman" panose="02020603050405020304" pitchFamily="18" charset="0"/>
                <a:ea typeface="+mn-ea"/>
                <a:cs typeface="Times New Roman" panose="02020603050405020304" pitchFamily="18" charset="0"/>
              </a:rPr>
              <a:t>       路易斯价键理论的核心</a:t>
            </a:r>
            <a:r>
              <a:rPr lang="zh-CN" altLang="en-US" sz="2000" dirty="0">
                <a:latin typeface="Times New Roman" panose="02020603050405020304" pitchFamily="18" charset="0"/>
                <a:ea typeface="+mn-ea"/>
                <a:cs typeface="Times New Roman" panose="02020603050405020304" pitchFamily="18" charset="0"/>
              </a:rPr>
              <a:t>：离子的键合力来自带相反电荷的离子间的静电吸引力，而共价的键合力来自原子之间电子对的共享。</a:t>
            </a:r>
            <a:endParaRPr lang="en-US" altLang="zh-CN" sz="2000" dirty="0">
              <a:latin typeface="Times New Roman" panose="02020603050405020304" pitchFamily="18" charset="0"/>
              <a:ea typeface="+mn-ea"/>
              <a:cs typeface="Times New Roman" panose="02020603050405020304" pitchFamily="18" charset="0"/>
            </a:endParaRPr>
          </a:p>
          <a:p>
            <a:pPr>
              <a:lnSpc>
                <a:spcPct val="120000"/>
              </a:lnSpc>
              <a:spcBef>
                <a:spcPts val="1200"/>
              </a:spcBef>
              <a:spcAft>
                <a:spcPts val="0"/>
              </a:spcAft>
              <a:defRPr/>
            </a:pPr>
            <a:r>
              <a:rPr lang="zh-CN" altLang="en-US" sz="2000" dirty="0">
                <a:solidFill>
                  <a:srgbClr val="FF0000"/>
                </a:solidFill>
                <a:latin typeface="Times New Roman" panose="02020603050405020304" pitchFamily="18" charset="0"/>
                <a:ea typeface="+mn-ea"/>
                <a:cs typeface="Times New Roman" panose="02020603050405020304" pitchFamily="18" charset="0"/>
              </a:rPr>
              <a:t>    书写路易斯结构式应遵循三个原则</a:t>
            </a:r>
            <a:r>
              <a:rPr lang="en-US" altLang="zh-CN" sz="2000" dirty="0">
                <a:solidFill>
                  <a:srgbClr val="FF0000"/>
                </a:solidFill>
                <a:latin typeface="Times New Roman" panose="02020603050405020304" pitchFamily="18" charset="0"/>
                <a:ea typeface="+mn-ea"/>
                <a:cs typeface="Times New Roman" panose="02020603050405020304" pitchFamily="18" charset="0"/>
              </a:rPr>
              <a:t>: </a:t>
            </a:r>
          </a:p>
          <a:p>
            <a:pPr marL="648000" indent="-342900">
              <a:lnSpc>
                <a:spcPct val="120000"/>
              </a:lnSpc>
              <a:spcBef>
                <a:spcPts val="0"/>
              </a:spcBef>
              <a:spcAft>
                <a:spcPts val="0"/>
              </a:spcAft>
              <a:buFont typeface="Wingdings" panose="05000000000000000000" pitchFamily="2" charset="2"/>
              <a:buChar char="ü"/>
              <a:defRPr/>
            </a:pPr>
            <a:r>
              <a:rPr lang="zh-CN" altLang="en-US" sz="2000" dirty="0">
                <a:latin typeface="Times New Roman" panose="02020603050405020304" pitchFamily="18" charset="0"/>
                <a:ea typeface="+mn-ea"/>
                <a:cs typeface="Times New Roman" panose="02020603050405020304" pitchFamily="18" charset="0"/>
              </a:rPr>
              <a:t>价层占据度原则</a:t>
            </a:r>
            <a:r>
              <a:rPr lang="en-US" altLang="zh-CN" sz="2000" dirty="0">
                <a:latin typeface="Times New Roman" panose="02020603050405020304" pitchFamily="18" charset="0"/>
                <a:ea typeface="+mn-ea"/>
                <a:cs typeface="Times New Roman" panose="02020603050405020304" pitchFamily="18" charset="0"/>
              </a:rPr>
              <a:t>; </a:t>
            </a:r>
          </a:p>
          <a:p>
            <a:pPr marL="648000" indent="-342900">
              <a:lnSpc>
                <a:spcPct val="120000"/>
              </a:lnSpc>
              <a:spcBef>
                <a:spcPts val="0"/>
              </a:spcBef>
              <a:spcAft>
                <a:spcPts val="0"/>
              </a:spcAft>
              <a:buFont typeface="Wingdings" panose="05000000000000000000" pitchFamily="2" charset="2"/>
              <a:buChar char="ü"/>
              <a:defRPr/>
            </a:pPr>
            <a:r>
              <a:rPr lang="zh-CN" altLang="en-US" sz="2000" dirty="0">
                <a:latin typeface="Times New Roman" panose="02020603050405020304" pitchFamily="18" charset="0"/>
                <a:ea typeface="+mn-ea"/>
                <a:cs typeface="Times New Roman" panose="02020603050405020304" pitchFamily="18" charset="0"/>
              </a:rPr>
              <a:t>共价键数目最多原则</a:t>
            </a:r>
            <a:r>
              <a:rPr lang="en-US" altLang="zh-CN" sz="2000" dirty="0">
                <a:latin typeface="Times New Roman" panose="02020603050405020304" pitchFamily="18" charset="0"/>
                <a:ea typeface="+mn-ea"/>
                <a:cs typeface="Times New Roman" panose="02020603050405020304" pitchFamily="18" charset="0"/>
              </a:rPr>
              <a:t>; </a:t>
            </a:r>
          </a:p>
          <a:p>
            <a:pPr marL="648000" indent="-342900">
              <a:lnSpc>
                <a:spcPct val="120000"/>
              </a:lnSpc>
              <a:spcBef>
                <a:spcPts val="0"/>
              </a:spcBef>
              <a:spcAft>
                <a:spcPts val="1200"/>
              </a:spcAft>
              <a:buFont typeface="Wingdings" panose="05000000000000000000" pitchFamily="2" charset="2"/>
              <a:buChar char="ü"/>
              <a:defRPr/>
            </a:pPr>
            <a:r>
              <a:rPr lang="zh-CN" altLang="en-US" sz="2000" dirty="0">
                <a:latin typeface="Times New Roman" panose="02020603050405020304" pitchFamily="18" charset="0"/>
                <a:ea typeface="+mn-ea"/>
                <a:cs typeface="Times New Roman" panose="02020603050405020304" pitchFamily="18" charset="0"/>
              </a:rPr>
              <a:t>未共享价电子数最少原则。</a:t>
            </a:r>
            <a:endParaRPr lang="en-US" altLang="zh-CN" sz="2000" dirty="0">
              <a:latin typeface="Times New Roman" panose="02020603050405020304" pitchFamily="18" charset="0"/>
              <a:ea typeface="+mn-ea"/>
              <a:cs typeface="Times New Roman" panose="02020603050405020304" pitchFamily="18" charset="0"/>
            </a:endParaRPr>
          </a:p>
          <a:p>
            <a:pPr>
              <a:lnSpc>
                <a:spcPct val="120000"/>
              </a:lnSpc>
              <a:spcBef>
                <a:spcPts val="0"/>
              </a:spcBef>
              <a:spcAft>
                <a:spcPts val="0"/>
              </a:spcAft>
              <a:defRPr/>
            </a:pPr>
            <a:r>
              <a:rPr lang="zh-CN" altLang="en-US" sz="2000" dirty="0">
                <a:latin typeface="Times New Roman" panose="02020603050405020304" pitchFamily="18" charset="0"/>
                <a:ea typeface="+mn-ea"/>
                <a:cs typeface="Times New Roman" panose="02020603050405020304" pitchFamily="18" charset="0"/>
              </a:rPr>
              <a:t>       理论的核心是原子间有通过共用电子对形成最外层</a:t>
            </a:r>
            <a:r>
              <a:rPr lang="en-US" altLang="zh-CN" sz="2000" dirty="0">
                <a:latin typeface="Times New Roman" panose="02020603050405020304" pitchFamily="18" charset="0"/>
                <a:ea typeface="+mn-ea"/>
                <a:cs typeface="Times New Roman" panose="02020603050405020304" pitchFamily="18" charset="0"/>
              </a:rPr>
              <a:t>8</a:t>
            </a:r>
            <a:r>
              <a:rPr lang="zh-CN" altLang="en-US" sz="2000" dirty="0">
                <a:latin typeface="Times New Roman" panose="02020603050405020304" pitchFamily="18" charset="0"/>
                <a:ea typeface="+mn-ea"/>
                <a:cs typeface="Times New Roman" panose="02020603050405020304" pitchFamily="18" charset="0"/>
              </a:rPr>
              <a:t>个电子的惰性气体稳定电子结构</a:t>
            </a:r>
            <a:r>
              <a:rPr lang="en-US" altLang="zh-CN" sz="2000" dirty="0">
                <a:latin typeface="Times New Roman" panose="02020603050405020304" pitchFamily="18" charset="0"/>
                <a:ea typeface="+mn-ea"/>
                <a:cs typeface="Times New Roman" panose="02020603050405020304" pitchFamily="18" charset="0"/>
              </a:rPr>
              <a:t>( </a:t>
            </a:r>
            <a:r>
              <a:rPr lang="en-US" altLang="zh-CN" sz="2000" dirty="0">
                <a:solidFill>
                  <a:srgbClr val="FF0000"/>
                </a:solidFill>
                <a:latin typeface="Times New Roman" panose="02020603050405020304" pitchFamily="18" charset="0"/>
                <a:ea typeface="+mn-ea"/>
                <a:cs typeface="Times New Roman" panose="02020603050405020304" pitchFamily="18" charset="0"/>
              </a:rPr>
              <a:t>ns</a:t>
            </a:r>
            <a:r>
              <a:rPr lang="en-US" altLang="zh-CN" sz="2000" baseline="30000" dirty="0">
                <a:solidFill>
                  <a:srgbClr val="FF0000"/>
                </a:solidFill>
                <a:latin typeface="Times New Roman" panose="02020603050405020304" pitchFamily="18" charset="0"/>
                <a:ea typeface="+mn-ea"/>
                <a:cs typeface="Times New Roman" panose="02020603050405020304" pitchFamily="18" charset="0"/>
              </a:rPr>
              <a:t>2</a:t>
            </a:r>
            <a:r>
              <a:rPr lang="en-US" altLang="zh-CN" sz="2000" dirty="0">
                <a:solidFill>
                  <a:srgbClr val="FF0000"/>
                </a:solidFill>
                <a:latin typeface="Times New Roman" panose="02020603050405020304" pitchFamily="18" charset="0"/>
                <a:ea typeface="+mn-ea"/>
                <a:cs typeface="Times New Roman" panose="02020603050405020304" pitchFamily="18" charset="0"/>
              </a:rPr>
              <a:t>np</a:t>
            </a:r>
            <a:r>
              <a:rPr lang="en-US" altLang="zh-CN" sz="2000" baseline="30000" dirty="0">
                <a:solidFill>
                  <a:srgbClr val="FF0000"/>
                </a:solidFill>
                <a:latin typeface="Times New Roman" panose="02020603050405020304" pitchFamily="18" charset="0"/>
                <a:ea typeface="+mn-ea"/>
                <a:cs typeface="Times New Roman" panose="02020603050405020304" pitchFamily="18" charset="0"/>
              </a:rPr>
              <a:t>6</a:t>
            </a:r>
            <a:r>
              <a:rPr lang="en-US" altLang="zh-CN" sz="2000" dirty="0">
                <a:solidFill>
                  <a:srgbClr val="FF0000"/>
                </a:solidFill>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 ( </a:t>
            </a:r>
            <a:r>
              <a:rPr lang="zh-CN" altLang="en-US" sz="2000" dirty="0">
                <a:latin typeface="Times New Roman" panose="02020603050405020304" pitchFamily="18" charset="0"/>
                <a:ea typeface="+mn-ea"/>
                <a:cs typeface="Times New Roman" panose="02020603050405020304" pitchFamily="18" charset="0"/>
              </a:rPr>
              <a:t>氢除外</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的趋向。故路易斯价键理论又称八隅体规则。  </a:t>
            </a:r>
            <a:endParaRPr lang="zh-CN" altLang="en-US" sz="2000" i="1" dirty="0">
              <a:solidFill>
                <a:schemeClr val="bg2"/>
              </a:solidFill>
              <a:latin typeface="Times New Roman" panose="02020603050405020304" pitchFamily="18" charset="0"/>
              <a:ea typeface="+mn-ea"/>
              <a:cs typeface="Times New Roman" panose="02020603050405020304" pitchFamily="18" charset="0"/>
            </a:endParaRPr>
          </a:p>
        </p:txBody>
      </p:sp>
      <p:sp>
        <p:nvSpPr>
          <p:cNvPr id="13619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085850" y="831850"/>
            <a:ext cx="5795963"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成键数</a:t>
            </a:r>
            <a:r>
              <a:rPr lang="en-US" altLang="zh-CN" sz="2400" dirty="0">
                <a:solidFill>
                  <a:srgbClr val="FF0000"/>
                </a:solidFill>
                <a:latin typeface="Times New Roman" panose="02020603050405020304" pitchFamily="18" charset="0"/>
                <a:ea typeface="+mn-ea"/>
                <a:cs typeface="Times New Roman" panose="02020603050405020304" pitchFamily="18" charset="0"/>
              </a:rPr>
              <a:t>- </a:t>
            </a:r>
            <a:r>
              <a:rPr lang="zh-CN" altLang="en-US" sz="2400" dirty="0">
                <a:solidFill>
                  <a:srgbClr val="FF0000"/>
                </a:solidFill>
                <a:latin typeface="Times New Roman" panose="02020603050405020304" pitchFamily="18" charset="0"/>
                <a:ea typeface="+mn-ea"/>
                <a:cs typeface="Times New Roman" panose="02020603050405020304" pitchFamily="18" charset="0"/>
              </a:rPr>
              <a:t>孤电子对数法</a:t>
            </a:r>
          </a:p>
        </p:txBody>
      </p:sp>
      <p:sp>
        <p:nvSpPr>
          <p:cNvPr id="7" name="内容占位符 2"/>
          <p:cNvSpPr txBox="1">
            <a:spLocks/>
          </p:cNvSpPr>
          <p:nvPr/>
        </p:nvSpPr>
        <p:spPr>
          <a:xfrm>
            <a:off x="1187450" y="1333500"/>
            <a:ext cx="7345363" cy="345598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spcBef>
                <a:spcPts val="600"/>
              </a:spcBef>
              <a:defRPr/>
            </a:pPr>
            <a:r>
              <a:rPr lang="zh-CN" altLang="en-US" sz="2000" kern="0" dirty="0" smtClean="0">
                <a:solidFill>
                  <a:srgbClr val="FF0000"/>
                </a:solidFill>
                <a:latin typeface="Times New Roman" panose="02020603050405020304" pitchFamily="18" charset="0"/>
                <a:cs typeface="Times New Roman" panose="02020603050405020304" pitchFamily="18" charset="0"/>
              </a:rPr>
              <a:t>首先，</a:t>
            </a:r>
            <a:r>
              <a:rPr lang="zh-CN" altLang="en-US" sz="2000" kern="0" dirty="0" smtClean="0">
                <a:solidFill>
                  <a:srgbClr val="0000CC"/>
                </a:solidFill>
                <a:latin typeface="Times New Roman" panose="02020603050405020304" pitchFamily="18" charset="0"/>
                <a:cs typeface="Times New Roman" panose="02020603050405020304" pitchFamily="18" charset="0"/>
              </a:rPr>
              <a:t>算出分子结构中的成键数</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zh-CN" altLang="en-US" sz="2000" kern="0" dirty="0" smtClean="0">
                <a:solidFill>
                  <a:srgbClr val="0000CC"/>
                </a:solidFill>
                <a:latin typeface="Times New Roman" panose="02020603050405020304" pitchFamily="18" charset="0"/>
                <a:cs typeface="Times New Roman" panose="02020603050405020304" pitchFamily="18" charset="0"/>
              </a:rPr>
              <a:t>按惰性气体电子结构计算的各原子 最外层电子数之和与各原子价电子总数之差的二分之一</a:t>
            </a:r>
            <a:r>
              <a:rPr lang="en-US" altLang="zh-CN" sz="2000" kern="0" dirty="0" smtClean="0">
                <a:solidFill>
                  <a:srgbClr val="0000CC"/>
                </a:solidFill>
                <a:latin typeface="Times New Roman" panose="02020603050405020304" pitchFamily="18" charset="0"/>
                <a:cs typeface="Times New Roman" panose="02020603050405020304" pitchFamily="18" charset="0"/>
              </a:rPr>
              <a:t>) </a:t>
            </a:r>
            <a:r>
              <a:rPr lang="zh-CN" altLang="en-US" sz="2000" kern="0" dirty="0" smtClean="0">
                <a:solidFill>
                  <a:srgbClr val="0000CC"/>
                </a:solidFill>
                <a:latin typeface="Times New Roman" panose="02020603050405020304" pitchFamily="18" charset="0"/>
                <a:cs typeface="Times New Roman" panose="02020603050405020304" pitchFamily="18" charset="0"/>
              </a:rPr>
              <a:t>和孤电子对数</a:t>
            </a:r>
            <a:r>
              <a:rPr lang="en-US" altLang="zh-CN" sz="2000" kern="0" dirty="0" smtClean="0">
                <a:solidFill>
                  <a:srgbClr val="0000CC"/>
                </a:solidFill>
                <a:latin typeface="Times New Roman" panose="02020603050405020304" pitchFamily="18" charset="0"/>
                <a:cs typeface="Times New Roman" panose="02020603050405020304" pitchFamily="18" charset="0"/>
              </a:rPr>
              <a:t>( </a:t>
            </a:r>
            <a:r>
              <a:rPr lang="zh-CN" altLang="en-US" sz="2000" kern="0" dirty="0" smtClean="0">
                <a:solidFill>
                  <a:srgbClr val="0000CC"/>
                </a:solidFill>
                <a:latin typeface="Times New Roman" panose="02020603050405020304" pitchFamily="18" charset="0"/>
                <a:cs typeface="Times New Roman" panose="02020603050405020304" pitchFamily="18" charset="0"/>
              </a:rPr>
              <a:t>等于各原子价电子数之和与成键电子总数之差的二分之一</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zh-CN" altLang="en-US" sz="2000" kern="0" dirty="0" smtClean="0">
                <a:solidFill>
                  <a:srgbClr val="0000CC"/>
                </a:solidFill>
                <a:latin typeface="Times New Roman" panose="02020603050405020304" pitchFamily="18" charset="0"/>
                <a:cs typeface="Times New Roman" panose="02020603050405020304" pitchFamily="18" charset="0"/>
              </a:rPr>
              <a:t>。</a:t>
            </a:r>
            <a:endParaRPr lang="en-US" altLang="zh-CN" sz="2000" kern="0" dirty="0" smtClean="0">
              <a:solidFill>
                <a:srgbClr val="0000CC"/>
              </a:solidFill>
              <a:latin typeface="Times New Roman" panose="02020603050405020304" pitchFamily="18" charset="0"/>
              <a:cs typeface="Times New Roman" panose="02020603050405020304" pitchFamily="18" charset="0"/>
            </a:endParaRPr>
          </a:p>
          <a:p>
            <a:pPr>
              <a:spcBef>
                <a:spcPts val="600"/>
              </a:spcBef>
              <a:defRPr/>
            </a:pPr>
            <a:r>
              <a:rPr lang="zh-CN" altLang="en-US" sz="2000" kern="0" dirty="0" smtClean="0">
                <a:solidFill>
                  <a:srgbClr val="FF0000"/>
                </a:solidFill>
                <a:latin typeface="Times New Roman" panose="02020603050405020304" pitchFamily="18" charset="0"/>
                <a:cs typeface="Times New Roman" panose="02020603050405020304" pitchFamily="18" charset="0"/>
              </a:rPr>
              <a:t>然后，</a:t>
            </a:r>
            <a:r>
              <a:rPr lang="zh-CN" altLang="en-US" sz="2000" kern="0" dirty="0" smtClean="0">
                <a:solidFill>
                  <a:srgbClr val="0000CC"/>
                </a:solidFill>
                <a:latin typeface="Times New Roman" panose="02020603050405020304" pitchFamily="18" charset="0"/>
                <a:cs typeface="Times New Roman" panose="02020603050405020304" pitchFamily="18" charset="0"/>
              </a:rPr>
              <a:t>按照正确的原子间连接规则写出较稳定的路易斯结构式</a:t>
            </a:r>
            <a:endParaRPr lang="en-US" altLang="zh-CN" sz="2000" kern="0" dirty="0">
              <a:solidFill>
                <a:srgbClr val="0000CC"/>
              </a:solidFill>
              <a:latin typeface="Times New Roman" panose="02020603050405020304" pitchFamily="18" charset="0"/>
              <a:cs typeface="Times New Roman" panose="02020603050405020304" pitchFamily="18" charset="0"/>
            </a:endParaRPr>
          </a:p>
          <a:p>
            <a:pPr>
              <a:spcBef>
                <a:spcPts val="600"/>
              </a:spcBef>
              <a:defRPr/>
            </a:pPr>
            <a:r>
              <a:rPr lang="en-US" altLang="zh-CN" sz="2000" kern="0" dirty="0" smtClean="0">
                <a:solidFill>
                  <a:srgbClr val="0000CC"/>
                </a:solidFill>
                <a:latin typeface="Times New Roman" panose="02020603050405020304" pitchFamily="18" charset="0"/>
                <a:cs typeface="Times New Roman" panose="02020603050405020304" pitchFamily="18" charset="0"/>
              </a:rPr>
              <a:t>H</a:t>
            </a:r>
            <a:r>
              <a:rPr lang="en-US" altLang="zh-CN" sz="2000" kern="0" baseline="-25000" dirty="0" smtClean="0">
                <a:solidFill>
                  <a:srgbClr val="0000CC"/>
                </a:solidFill>
                <a:latin typeface="Times New Roman" panose="02020603050405020304" pitchFamily="18" charset="0"/>
                <a:cs typeface="Times New Roman" panose="02020603050405020304" pitchFamily="18" charset="0"/>
              </a:rPr>
              <a:t>2</a:t>
            </a:r>
            <a:r>
              <a:rPr lang="en-US" altLang="zh-CN" sz="2000" kern="0" dirty="0" smtClean="0">
                <a:solidFill>
                  <a:srgbClr val="0000CC"/>
                </a:solidFill>
                <a:latin typeface="Times New Roman" panose="02020603050405020304" pitchFamily="18" charset="0"/>
                <a:cs typeface="Times New Roman" panose="02020603050405020304" pitchFamily="18" charset="0"/>
              </a:rPr>
              <a:t>O: </a:t>
            </a:r>
            <a:r>
              <a:rPr lang="zh-CN" altLang="en-US" sz="2000" kern="0" dirty="0" smtClean="0">
                <a:solidFill>
                  <a:srgbClr val="0000CC"/>
                </a:solidFill>
                <a:latin typeface="Times New Roman" panose="02020603050405020304" pitchFamily="18" charset="0"/>
                <a:cs typeface="Times New Roman" panose="02020603050405020304" pitchFamily="18" charset="0"/>
              </a:rPr>
              <a:t>成键数 </a:t>
            </a:r>
            <a:r>
              <a:rPr lang="en-US" altLang="zh-CN" sz="2000" kern="0" dirty="0" smtClean="0">
                <a:solidFill>
                  <a:srgbClr val="0000CC"/>
                </a:solidFill>
                <a:latin typeface="Times New Roman" panose="02020603050405020304" pitchFamily="18" charset="0"/>
                <a:cs typeface="Times New Roman" panose="02020603050405020304" pitchFamily="18" charset="0"/>
              </a:rPr>
              <a:t>= [( 2 </a:t>
            </a:r>
            <a:r>
              <a:rPr lang="en-US" altLang="zh-CN" sz="2000" kern="0" dirty="0" smtClean="0">
                <a:solidFill>
                  <a:srgbClr val="0000CC"/>
                </a:solidFill>
                <a:latin typeface="Times New Roman" panose="02020603050405020304" pitchFamily="18" charset="0"/>
                <a:cs typeface="Times New Roman" panose="02020603050405020304" pitchFamily="18" charset="0"/>
                <a:sym typeface="Symbol"/>
              </a:rPr>
              <a:t></a:t>
            </a:r>
            <a:r>
              <a:rPr lang="en-US" altLang="zh-CN" sz="2000" kern="0" dirty="0" smtClean="0">
                <a:solidFill>
                  <a:srgbClr val="0000CC"/>
                </a:solidFill>
                <a:latin typeface="Times New Roman" panose="02020603050405020304" pitchFamily="18" charset="0"/>
                <a:cs typeface="Times New Roman" panose="02020603050405020304" pitchFamily="18" charset="0"/>
              </a:rPr>
              <a:t> 2+ 8) - ( 1</a:t>
            </a:r>
            <a:r>
              <a:rPr lang="en-US" altLang="zh-CN" sz="2000" kern="0" dirty="0" smtClean="0">
                <a:solidFill>
                  <a:srgbClr val="0000CC"/>
                </a:solidFill>
                <a:latin typeface="Times New Roman" panose="02020603050405020304" pitchFamily="18" charset="0"/>
                <a:cs typeface="Times New Roman" panose="02020603050405020304" pitchFamily="18" charset="0"/>
                <a:sym typeface="Symbol"/>
              </a:rPr>
              <a:t></a:t>
            </a:r>
            <a:r>
              <a:rPr lang="en-US" altLang="zh-CN" sz="2000" kern="0" dirty="0" smtClean="0">
                <a:solidFill>
                  <a:srgbClr val="0000CC"/>
                </a:solidFill>
                <a:latin typeface="Times New Roman" panose="02020603050405020304" pitchFamily="18" charset="0"/>
                <a:cs typeface="Times New Roman" panose="02020603050405020304" pitchFamily="18" charset="0"/>
              </a:rPr>
              <a:t>2+ 6) ]</a:t>
            </a:r>
            <a:r>
              <a:rPr lang="zh-CN" altLang="en-US" sz="2000" kern="0" dirty="0" smtClean="0">
                <a:solidFill>
                  <a:srgbClr val="0000CC"/>
                </a:solidFill>
                <a:latin typeface="Times New Roman" panose="02020603050405020304" pitchFamily="18" charset="0"/>
                <a:cs typeface="Times New Roman" panose="02020603050405020304" pitchFamily="18" charset="0"/>
              </a:rPr>
              <a:t> </a:t>
            </a:r>
            <a:r>
              <a:rPr lang="en-US" altLang="zh-CN" sz="2000" kern="0" dirty="0" smtClean="0">
                <a:solidFill>
                  <a:srgbClr val="0000CC"/>
                </a:solidFill>
                <a:latin typeface="Times New Roman" panose="02020603050405020304" pitchFamily="18" charset="0"/>
                <a:cs typeface="Times New Roman" panose="02020603050405020304" pitchFamily="18" charset="0"/>
              </a:rPr>
              <a:t>/2= 2 </a:t>
            </a:r>
          </a:p>
          <a:p>
            <a:pPr marL="0" indent="0">
              <a:spcBef>
                <a:spcPts val="600"/>
              </a:spcBef>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孤电子对数 </a:t>
            </a:r>
            <a:r>
              <a:rPr lang="en-US" altLang="zh-CN" sz="2000" kern="0" dirty="0" smtClean="0">
                <a:solidFill>
                  <a:srgbClr val="0000CC"/>
                </a:solidFill>
                <a:latin typeface="Times New Roman" panose="02020603050405020304" pitchFamily="18" charset="0"/>
                <a:cs typeface="Times New Roman" panose="02020603050405020304" pitchFamily="18" charset="0"/>
              </a:rPr>
              <a:t>= [( 1</a:t>
            </a:r>
            <a:r>
              <a:rPr lang="en-US" altLang="zh-CN" sz="2000" kern="0" dirty="0" smtClean="0">
                <a:solidFill>
                  <a:srgbClr val="0000CC"/>
                </a:solidFill>
                <a:latin typeface="Times New Roman" panose="02020603050405020304" pitchFamily="18" charset="0"/>
                <a:cs typeface="Times New Roman" panose="02020603050405020304" pitchFamily="18" charset="0"/>
                <a:sym typeface="Symbol"/>
              </a:rPr>
              <a:t></a:t>
            </a:r>
            <a:r>
              <a:rPr lang="en-US" altLang="zh-CN" sz="2000" kern="0" dirty="0" smtClean="0">
                <a:solidFill>
                  <a:srgbClr val="0000CC"/>
                </a:solidFill>
                <a:latin typeface="Times New Roman" panose="02020603050405020304" pitchFamily="18" charset="0"/>
                <a:cs typeface="Times New Roman" panose="02020603050405020304" pitchFamily="18" charset="0"/>
              </a:rPr>
              <a:t>2+ 6) - 2</a:t>
            </a:r>
            <a:r>
              <a:rPr lang="en-US" altLang="zh-CN" sz="2000" kern="0" dirty="0" smtClean="0">
                <a:solidFill>
                  <a:srgbClr val="0000CC"/>
                </a:solidFill>
                <a:latin typeface="Times New Roman" panose="02020603050405020304" pitchFamily="18" charset="0"/>
                <a:cs typeface="Times New Roman" panose="02020603050405020304" pitchFamily="18" charset="0"/>
                <a:sym typeface="Symbol"/>
              </a:rPr>
              <a:t></a:t>
            </a:r>
            <a:r>
              <a:rPr lang="en-US" altLang="zh-CN" sz="2000" kern="0" dirty="0" smtClean="0">
                <a:solidFill>
                  <a:srgbClr val="0000CC"/>
                </a:solidFill>
                <a:latin typeface="Times New Roman" panose="02020603050405020304" pitchFamily="18" charset="0"/>
                <a:cs typeface="Times New Roman" panose="02020603050405020304" pitchFamily="18" charset="0"/>
              </a:rPr>
              <a:t>2]/2= 2</a:t>
            </a:r>
          </a:p>
          <a:p>
            <a:pPr marL="0" indent="0">
              <a:spcBef>
                <a:spcPts val="600"/>
              </a:spcBef>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所以</a:t>
            </a:r>
            <a:r>
              <a:rPr lang="en-US" altLang="zh-CN" sz="2000" kern="0" dirty="0" smtClean="0">
                <a:solidFill>
                  <a:srgbClr val="0000CC"/>
                </a:solidFill>
                <a:latin typeface="Times New Roman" panose="02020603050405020304" pitchFamily="18" charset="0"/>
                <a:cs typeface="Times New Roman" panose="02020603050405020304" pitchFamily="18" charset="0"/>
              </a:rPr>
              <a:t>H</a:t>
            </a:r>
            <a:r>
              <a:rPr lang="en-US" altLang="zh-CN" sz="2000" kern="0" baseline="-25000" dirty="0" smtClean="0">
                <a:solidFill>
                  <a:srgbClr val="0000CC"/>
                </a:solidFill>
                <a:latin typeface="Times New Roman" panose="02020603050405020304" pitchFamily="18" charset="0"/>
                <a:cs typeface="Times New Roman" panose="02020603050405020304" pitchFamily="18" charset="0"/>
              </a:rPr>
              <a:t>2</a:t>
            </a:r>
            <a:r>
              <a:rPr lang="en-US" altLang="zh-CN" sz="2000" kern="0" dirty="0" smtClean="0">
                <a:solidFill>
                  <a:srgbClr val="0000CC"/>
                </a:solidFill>
                <a:latin typeface="Times New Roman" panose="02020603050405020304" pitchFamily="18" charset="0"/>
                <a:cs typeface="Times New Roman" panose="02020603050405020304" pitchFamily="18" charset="0"/>
              </a:rPr>
              <a:t>O </a:t>
            </a:r>
            <a:r>
              <a:rPr lang="zh-CN" altLang="en-US" sz="2000" kern="0" dirty="0" smtClean="0">
                <a:solidFill>
                  <a:srgbClr val="0000CC"/>
                </a:solidFill>
                <a:latin typeface="Times New Roman" panose="02020603050405020304" pitchFamily="18" charset="0"/>
                <a:cs typeface="Times New Roman" panose="02020603050405020304" pitchFamily="18" charset="0"/>
              </a:rPr>
              <a:t>的路易斯结构式</a:t>
            </a:r>
            <a:r>
              <a:rPr lang="en-US" altLang="zh-CN" sz="2000" kern="0" dirty="0" smtClean="0">
                <a:solidFill>
                  <a:srgbClr val="0000CC"/>
                </a:solidFill>
                <a:latin typeface="Times New Roman" panose="02020603050405020304" pitchFamily="18" charset="0"/>
                <a:cs typeface="Times New Roman" panose="02020603050405020304" pitchFamily="18" charset="0"/>
              </a:rPr>
              <a:t>: H-O-H</a:t>
            </a:r>
            <a:endParaRPr lang="zh-CN" altLang="en-US" sz="2000" kern="0" dirty="0">
              <a:solidFill>
                <a:srgbClr val="0000CC"/>
              </a:solidFill>
              <a:latin typeface="Times New Roman" panose="02020603050405020304" pitchFamily="18" charset="0"/>
              <a:cs typeface="Times New Roman" panose="02020603050405020304" pitchFamily="18" charset="0"/>
            </a:endParaRPr>
          </a:p>
        </p:txBody>
      </p:sp>
      <p:sp>
        <p:nvSpPr>
          <p:cNvPr id="13824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225550" y="787400"/>
            <a:ext cx="5795963"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分步法</a:t>
            </a:r>
          </a:p>
        </p:txBody>
      </p:sp>
      <p:sp>
        <p:nvSpPr>
          <p:cNvPr id="6" name="内容占位符 2"/>
          <p:cNvSpPr txBox="1">
            <a:spLocks/>
          </p:cNvSpPr>
          <p:nvPr/>
        </p:nvSpPr>
        <p:spPr>
          <a:xfrm>
            <a:off x="1331913" y="1247775"/>
            <a:ext cx="7127875" cy="212883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spcBef>
                <a:spcPts val="0"/>
              </a:spcBef>
              <a:defRPr/>
            </a:pPr>
            <a:r>
              <a:rPr lang="zh-CN" altLang="en-US" sz="2000" kern="0" dirty="0" smtClean="0">
                <a:solidFill>
                  <a:srgbClr val="0000CC"/>
                </a:solidFill>
              </a:rPr>
              <a:t> 第一步</a:t>
            </a:r>
            <a:r>
              <a:rPr lang="en-US" altLang="zh-CN" sz="2000" kern="0" dirty="0" smtClean="0">
                <a:solidFill>
                  <a:srgbClr val="0000CC"/>
                </a:solidFill>
              </a:rPr>
              <a:t>: </a:t>
            </a:r>
            <a:r>
              <a:rPr lang="zh-CN" altLang="en-US" sz="2000" kern="0" dirty="0" smtClean="0">
                <a:solidFill>
                  <a:srgbClr val="0000CC"/>
                </a:solidFill>
              </a:rPr>
              <a:t>确定分子的价电子总数。</a:t>
            </a:r>
            <a:endParaRPr lang="en-US" altLang="zh-CN" sz="2000" kern="0" dirty="0" smtClean="0">
              <a:solidFill>
                <a:srgbClr val="0000CC"/>
              </a:solidFill>
            </a:endParaRPr>
          </a:p>
          <a:p>
            <a:pPr>
              <a:spcBef>
                <a:spcPts val="0"/>
              </a:spcBef>
              <a:defRPr/>
            </a:pPr>
            <a:r>
              <a:rPr lang="zh-CN" altLang="en-US" sz="2000" kern="0" dirty="0" smtClean="0">
                <a:solidFill>
                  <a:srgbClr val="0000CC"/>
                </a:solidFill>
              </a:rPr>
              <a:t> 第二步</a:t>
            </a:r>
            <a:r>
              <a:rPr lang="en-US" altLang="zh-CN" sz="2000" kern="0" dirty="0" smtClean="0">
                <a:solidFill>
                  <a:srgbClr val="0000CC"/>
                </a:solidFill>
              </a:rPr>
              <a:t>: </a:t>
            </a:r>
            <a:r>
              <a:rPr lang="zh-CN" altLang="en-US" sz="2000" kern="0" dirty="0" smtClean="0">
                <a:solidFill>
                  <a:srgbClr val="0000CC"/>
                </a:solidFill>
              </a:rPr>
              <a:t>画出分子骨架结构。</a:t>
            </a:r>
            <a:endParaRPr lang="en-US" altLang="zh-CN" sz="2000" kern="0" dirty="0" smtClean="0">
              <a:solidFill>
                <a:srgbClr val="0000CC"/>
              </a:solidFill>
            </a:endParaRPr>
          </a:p>
          <a:p>
            <a:pPr>
              <a:spcBef>
                <a:spcPts val="0"/>
              </a:spcBef>
              <a:defRPr/>
            </a:pPr>
            <a:r>
              <a:rPr lang="zh-CN" altLang="en-US" sz="2000" kern="0" dirty="0" smtClean="0">
                <a:solidFill>
                  <a:srgbClr val="0000CC"/>
                </a:solidFill>
              </a:rPr>
              <a:t> 第三步</a:t>
            </a:r>
            <a:r>
              <a:rPr lang="en-US" altLang="zh-CN" sz="2000" kern="0" dirty="0" smtClean="0">
                <a:solidFill>
                  <a:srgbClr val="0000CC"/>
                </a:solidFill>
              </a:rPr>
              <a:t>: </a:t>
            </a:r>
            <a:r>
              <a:rPr lang="zh-CN" altLang="en-US" sz="2000" kern="0" dirty="0" smtClean="0">
                <a:solidFill>
                  <a:srgbClr val="0000CC"/>
                </a:solidFill>
              </a:rPr>
              <a:t>骨架结构中每两个价电子组成一个共价键。</a:t>
            </a:r>
            <a:endParaRPr lang="en-US" altLang="zh-CN" sz="2000" kern="0" dirty="0" smtClean="0">
              <a:solidFill>
                <a:srgbClr val="0000CC"/>
              </a:solidFill>
            </a:endParaRPr>
          </a:p>
          <a:p>
            <a:pPr>
              <a:spcBef>
                <a:spcPts val="0"/>
              </a:spcBef>
              <a:defRPr/>
            </a:pPr>
            <a:r>
              <a:rPr lang="zh-CN" altLang="en-US" sz="2000" kern="0" dirty="0" smtClean="0">
                <a:solidFill>
                  <a:srgbClr val="0000CC"/>
                </a:solidFill>
              </a:rPr>
              <a:t> 第四步</a:t>
            </a:r>
            <a:r>
              <a:rPr lang="en-US" altLang="zh-CN" sz="2000" kern="0" dirty="0" smtClean="0">
                <a:solidFill>
                  <a:srgbClr val="0000CC"/>
                </a:solidFill>
              </a:rPr>
              <a:t>: </a:t>
            </a:r>
            <a:r>
              <a:rPr lang="zh-CN" altLang="en-US" sz="2000" kern="0" dirty="0" smtClean="0">
                <a:solidFill>
                  <a:srgbClr val="0000CC"/>
                </a:solidFill>
              </a:rPr>
              <a:t>分配剩下的价电子作为非键电子</a:t>
            </a:r>
            <a:r>
              <a:rPr lang="en-US" altLang="zh-CN" sz="2000" kern="0" dirty="0" smtClean="0">
                <a:solidFill>
                  <a:srgbClr val="0000CC"/>
                </a:solidFill>
              </a:rPr>
              <a:t>, </a:t>
            </a:r>
            <a:r>
              <a:rPr lang="zh-CN" altLang="en-US" sz="2000" kern="0" dirty="0" smtClean="0">
                <a:solidFill>
                  <a:srgbClr val="0000CC"/>
                </a:solidFill>
              </a:rPr>
              <a:t>让每个原子周围满足八隅体的稳定电子结构。</a:t>
            </a:r>
            <a:endParaRPr lang="zh-CN" altLang="en-US" sz="2000" kern="0" dirty="0">
              <a:solidFill>
                <a:srgbClr val="0000CC"/>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3243263"/>
            <a:ext cx="108585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5" y="3294063"/>
            <a:ext cx="57150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4127500"/>
            <a:ext cx="9620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6025" y="3903663"/>
            <a:ext cx="63531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938" y="4198938"/>
            <a:ext cx="1162050"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0297"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331913" y="798513"/>
            <a:ext cx="5795962"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举例：</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38" y="1327150"/>
            <a:ext cx="2066925" cy="3421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9700" y="1341438"/>
            <a:ext cx="2324100" cy="340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9100" y="893763"/>
            <a:ext cx="1185863" cy="776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5"/>
          <p:cNvPicPr>
            <a:picLocks noChangeAspect="1" noChangeArrowheads="1"/>
          </p:cNvPicPr>
          <p:nvPr/>
        </p:nvPicPr>
        <p:blipFill>
          <a:blip r:embed="rId6">
            <a:extLst>
              <a:ext uri="{28A0092B-C50C-407E-A947-70E740481C1C}">
                <a14:useLocalDpi xmlns:a14="http://schemas.microsoft.com/office/drawing/2010/main" val="0"/>
              </a:ext>
            </a:extLst>
          </a:blip>
          <a:srcRect t="10242" b="-2"/>
          <a:stretch>
            <a:fillRect/>
          </a:stretch>
        </p:blipFill>
        <p:spPr bwMode="auto">
          <a:xfrm>
            <a:off x="7199313" y="877888"/>
            <a:ext cx="1244600" cy="814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7">
            <a:extLst>
              <a:ext uri="{28A0092B-C50C-407E-A947-70E740481C1C}">
                <a14:useLocalDpi xmlns:a14="http://schemas.microsoft.com/office/drawing/2010/main" val="0"/>
              </a:ext>
            </a:extLst>
          </a:blip>
          <a:srcRect l="3197" t="12569" r="3535" b="8859"/>
          <a:stretch>
            <a:fillRect/>
          </a:stretch>
        </p:blipFill>
        <p:spPr bwMode="auto">
          <a:xfrm>
            <a:off x="5491163" y="1833563"/>
            <a:ext cx="3024187" cy="792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9163" y="2551113"/>
            <a:ext cx="2400300" cy="259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2345"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258888" y="725488"/>
            <a:ext cx="5795962"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形式电荷</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1203325"/>
            <a:ext cx="7815263"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995488"/>
            <a:ext cx="6767512" cy="976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388" y="3003550"/>
            <a:ext cx="7446962" cy="81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a:blip r:embed="rId6">
            <a:extLst>
              <a:ext uri="{28A0092B-C50C-407E-A947-70E740481C1C}">
                <a14:useLocalDpi xmlns:a14="http://schemas.microsoft.com/office/drawing/2010/main" val="0"/>
              </a:ext>
            </a:extLst>
          </a:blip>
          <a:srcRect l="1828" t="11188" r="1469" b="9203"/>
          <a:stretch>
            <a:fillRect/>
          </a:stretch>
        </p:blipFill>
        <p:spPr bwMode="auto">
          <a:xfrm>
            <a:off x="900113" y="3795713"/>
            <a:ext cx="7848600" cy="74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6"/>
          <p:cNvPicPr>
            <a:picLocks noChangeAspect="1" noChangeArrowheads="1"/>
          </p:cNvPicPr>
          <p:nvPr/>
        </p:nvPicPr>
        <p:blipFill>
          <a:blip r:embed="rId7">
            <a:extLst>
              <a:ext uri="{28A0092B-C50C-407E-A947-70E740481C1C}">
                <a14:useLocalDpi xmlns:a14="http://schemas.microsoft.com/office/drawing/2010/main" val="0"/>
              </a:ext>
            </a:extLst>
          </a:blip>
          <a:srcRect l="2022" t="19872" b="6012"/>
          <a:stretch>
            <a:fillRect/>
          </a:stretch>
        </p:blipFill>
        <p:spPr bwMode="auto">
          <a:xfrm>
            <a:off x="941388" y="4422775"/>
            <a:ext cx="6981825"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4392"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169988" y="808038"/>
            <a:ext cx="579437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八隅体的例外</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l="3893" t="6802" r="3860" b="4259"/>
          <a:stretch>
            <a:fillRect/>
          </a:stretch>
        </p:blipFill>
        <p:spPr bwMode="auto">
          <a:xfrm>
            <a:off x="1116013" y="1295400"/>
            <a:ext cx="2951162"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377950"/>
            <a:ext cx="313372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63" y="2441575"/>
            <a:ext cx="3384550" cy="893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3313" y="2366963"/>
            <a:ext cx="120015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p:cNvPicPr>
            <a:picLocks noChangeAspect="1" noChangeArrowheads="1"/>
          </p:cNvPicPr>
          <p:nvPr/>
        </p:nvPicPr>
        <p:blipFill>
          <a:blip r:embed="rId7">
            <a:extLst>
              <a:ext uri="{28A0092B-C50C-407E-A947-70E740481C1C}">
                <a14:useLocalDpi xmlns:a14="http://schemas.microsoft.com/office/drawing/2010/main" val="0"/>
              </a:ext>
            </a:extLst>
          </a:blip>
          <a:srcRect t="12956" r="1392"/>
          <a:stretch>
            <a:fillRect/>
          </a:stretch>
        </p:blipFill>
        <p:spPr bwMode="auto">
          <a:xfrm>
            <a:off x="4859338" y="2428875"/>
            <a:ext cx="3889375"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7"/>
          <p:cNvPicPr>
            <a:picLocks noChangeAspect="1" noChangeArrowheads="1"/>
          </p:cNvPicPr>
          <p:nvPr/>
        </p:nvPicPr>
        <p:blipFill>
          <a:blip r:embed="rId8">
            <a:extLst>
              <a:ext uri="{28A0092B-C50C-407E-A947-70E740481C1C}">
                <a14:useLocalDpi xmlns:a14="http://schemas.microsoft.com/office/drawing/2010/main" val="0"/>
              </a:ext>
            </a:extLst>
          </a:blip>
          <a:srcRect l="5095" t="5362" b="3728"/>
          <a:stretch>
            <a:fillRect/>
          </a:stretch>
        </p:blipFill>
        <p:spPr bwMode="auto">
          <a:xfrm>
            <a:off x="903288" y="3590925"/>
            <a:ext cx="3724275" cy="136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2363" y="3417888"/>
            <a:ext cx="4010025"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6442"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187450" y="869950"/>
            <a:ext cx="5795963"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价层电子对互斥理论（</a:t>
            </a:r>
            <a:r>
              <a:rPr lang="en-US" altLang="zh-CN" sz="2400" dirty="0">
                <a:solidFill>
                  <a:srgbClr val="FF0000"/>
                </a:solidFill>
                <a:latin typeface="Times New Roman" panose="02020603050405020304" pitchFamily="18" charset="0"/>
                <a:ea typeface="+mn-ea"/>
                <a:cs typeface="Times New Roman" panose="02020603050405020304" pitchFamily="18" charset="0"/>
              </a:rPr>
              <a:t>VSEPR</a:t>
            </a:r>
            <a:r>
              <a:rPr lang="zh-CN" altLang="en-US" sz="2400" dirty="0">
                <a:solidFill>
                  <a:srgbClr val="FF0000"/>
                </a:solidFill>
                <a:latin typeface="Times New Roman" panose="02020603050405020304" pitchFamily="18" charset="0"/>
                <a:ea typeface="+mn-ea"/>
                <a:cs typeface="Times New Roman" panose="02020603050405020304" pitchFamily="18" charset="0"/>
              </a:rPr>
              <a:t>法）</a:t>
            </a:r>
          </a:p>
        </p:txBody>
      </p:sp>
      <p:sp>
        <p:nvSpPr>
          <p:cNvPr id="11" name="Rectangle 3"/>
          <p:cNvSpPr txBox="1">
            <a:spLocks noChangeArrowheads="1"/>
          </p:cNvSpPr>
          <p:nvPr/>
        </p:nvSpPr>
        <p:spPr>
          <a:xfrm>
            <a:off x="971550" y="1489075"/>
            <a:ext cx="7704138" cy="278923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457200">
              <a:lnSpc>
                <a:spcPct val="140000"/>
              </a:lnSpc>
              <a:buFont typeface="Wingdings" panose="05000000000000000000" pitchFamily="2" charset="2"/>
              <a:buNone/>
              <a:defRPr/>
            </a:pPr>
            <a:r>
              <a:rPr lang="zh-CN" altLang="en-US" sz="2400" kern="0" dirty="0" smtClean="0">
                <a:solidFill>
                  <a:srgbClr val="0000CC"/>
                </a:solidFill>
                <a:latin typeface="Times New Roman" panose="02020603050405020304" pitchFamily="18" charset="0"/>
                <a:cs typeface="Times New Roman" panose="02020603050405020304" pitchFamily="18" charset="0"/>
              </a:rPr>
              <a:t>价层电子对互斥理（</a:t>
            </a:r>
            <a:r>
              <a:rPr lang="en-US" altLang="zh-CN" sz="2400" kern="0" dirty="0" smtClean="0">
                <a:solidFill>
                  <a:srgbClr val="0000CC"/>
                </a:solidFill>
                <a:latin typeface="Times New Roman" panose="02020603050405020304" pitchFamily="18" charset="0"/>
                <a:cs typeface="Times New Roman" panose="02020603050405020304" pitchFamily="18" charset="0"/>
              </a:rPr>
              <a:t>VSEPR</a:t>
            </a:r>
            <a:r>
              <a:rPr lang="zh-CN" altLang="en-US" sz="2400" kern="0" dirty="0" smtClean="0">
                <a:solidFill>
                  <a:srgbClr val="0000CC"/>
                </a:solidFill>
                <a:latin typeface="Times New Roman" panose="02020603050405020304" pitchFamily="18" charset="0"/>
                <a:cs typeface="Times New Roman" panose="02020603050405020304" pitchFamily="18" charset="0"/>
              </a:rPr>
              <a:t>法）是研究多原子分子的空间构型的又一理论模型。</a:t>
            </a:r>
          </a:p>
          <a:p>
            <a:pPr indent="457200">
              <a:lnSpc>
                <a:spcPct val="140000"/>
              </a:lnSpc>
              <a:spcBef>
                <a:spcPts val="2400"/>
              </a:spcBef>
              <a:buFont typeface="Wingdings" panose="05000000000000000000" pitchFamily="2" charset="2"/>
              <a:buNone/>
              <a:defRPr/>
            </a:pPr>
            <a:r>
              <a:rPr lang="zh-CN" altLang="en-US" sz="2400" kern="0" dirty="0" smtClean="0">
                <a:solidFill>
                  <a:srgbClr val="0000CC"/>
                </a:solidFill>
                <a:latin typeface="Times New Roman" panose="02020603050405020304" pitchFamily="18" charset="0"/>
                <a:cs typeface="Times New Roman" panose="02020603050405020304" pitchFamily="18" charset="0"/>
              </a:rPr>
              <a:t>它不考虑共价键是怎么形成的 ，而只是研究单中心分子（</a:t>
            </a:r>
            <a:r>
              <a:rPr lang="en-US" altLang="zh-CN" sz="2400" kern="0" dirty="0" err="1" smtClean="0">
                <a:solidFill>
                  <a:srgbClr val="FF0000"/>
                </a:solidFill>
                <a:latin typeface="Times New Roman" panose="02020603050405020304" pitchFamily="18" charset="0"/>
                <a:cs typeface="Times New Roman" panose="02020603050405020304" pitchFamily="18" charset="0"/>
              </a:rPr>
              <a:t>ABn</a:t>
            </a:r>
            <a:r>
              <a:rPr lang="en-US" altLang="zh-CN" sz="2400" kern="0" dirty="0" smtClean="0">
                <a:solidFill>
                  <a:srgbClr val="FF0000"/>
                </a:solidFill>
                <a:latin typeface="Times New Roman" panose="02020603050405020304" pitchFamily="18" charset="0"/>
                <a:cs typeface="Times New Roman" panose="02020603050405020304" pitchFamily="18" charset="0"/>
              </a:rPr>
              <a:t> </a:t>
            </a:r>
            <a:r>
              <a:rPr lang="zh-CN" altLang="en-US" sz="2400" kern="0" dirty="0" smtClean="0">
                <a:solidFill>
                  <a:srgbClr val="0000CC"/>
                </a:solidFill>
                <a:latin typeface="Times New Roman" panose="02020603050405020304" pitchFamily="18" charset="0"/>
                <a:cs typeface="Times New Roman" panose="02020603050405020304" pitchFamily="18" charset="0"/>
              </a:rPr>
              <a:t>型分子）的几何构型。</a:t>
            </a:r>
          </a:p>
        </p:txBody>
      </p:sp>
      <p:sp>
        <p:nvSpPr>
          <p:cNvPr id="148484"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dissolv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116013" y="862013"/>
            <a:ext cx="5795962"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价层电子对互斥理论</a:t>
            </a:r>
            <a:r>
              <a:rPr lang="zh-CN" altLang="en-US" sz="2400" dirty="0">
                <a:solidFill>
                  <a:srgbClr val="0000CC"/>
                </a:solidFill>
                <a:latin typeface="Times New Roman" panose="02020603050405020304" pitchFamily="18" charset="0"/>
                <a:ea typeface="+mn-ea"/>
                <a:cs typeface="Times New Roman" panose="02020603050405020304" pitchFamily="18" charset="0"/>
              </a:rPr>
              <a:t>认为</a:t>
            </a:r>
            <a:r>
              <a:rPr lang="zh-CN" altLang="en-US" sz="2400" dirty="0">
                <a:solidFill>
                  <a:srgbClr val="FF0000"/>
                </a:solidFill>
                <a:latin typeface="Times New Roman" panose="02020603050405020304" pitchFamily="18" charset="0"/>
                <a:ea typeface="+mn-ea"/>
                <a:cs typeface="Times New Roman" panose="02020603050405020304" pitchFamily="18" charset="0"/>
              </a:rPr>
              <a:t>：</a:t>
            </a:r>
          </a:p>
        </p:txBody>
      </p:sp>
      <p:sp>
        <p:nvSpPr>
          <p:cNvPr id="6" name="Rectangle 3"/>
          <p:cNvSpPr txBox="1">
            <a:spLocks noChangeArrowheads="1"/>
          </p:cNvSpPr>
          <p:nvPr/>
        </p:nvSpPr>
        <p:spPr>
          <a:xfrm>
            <a:off x="555625" y="1474788"/>
            <a:ext cx="7761288" cy="2881312"/>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900000" lvl="1" indent="-342900" algn="just">
              <a:lnSpc>
                <a:spcPct val="140000"/>
              </a:lnSpc>
              <a:buFont typeface="Wingdings" panose="05000000000000000000" pitchFamily="2" charset="2"/>
              <a:buChar char="Ø"/>
              <a:defRPr/>
            </a:pPr>
            <a:r>
              <a:rPr lang="en-US" altLang="zh-CN" sz="2000" kern="0" dirty="0" err="1" smtClean="0">
                <a:solidFill>
                  <a:srgbClr val="FF0000"/>
                </a:solidFill>
                <a:latin typeface="Times New Roman" panose="02020603050405020304" pitchFamily="18" charset="0"/>
                <a:cs typeface="Times New Roman" panose="02020603050405020304" pitchFamily="18" charset="0"/>
              </a:rPr>
              <a:t>ABn</a:t>
            </a:r>
            <a:r>
              <a:rPr lang="en-US" altLang="zh-CN" sz="2000" kern="0" dirty="0" smtClean="0">
                <a:solidFill>
                  <a:srgbClr val="FF0000"/>
                </a:solidFill>
                <a:latin typeface="Times New Roman" panose="02020603050405020304" pitchFamily="18" charset="0"/>
                <a:cs typeface="Times New Roman" panose="02020603050405020304" pitchFamily="18" charset="0"/>
              </a:rPr>
              <a:t> </a:t>
            </a:r>
            <a:r>
              <a:rPr lang="zh-CN" altLang="en-US" sz="2000" kern="0" dirty="0" smtClean="0">
                <a:latin typeface="Times New Roman" panose="02020603050405020304" pitchFamily="18" charset="0"/>
                <a:cs typeface="Times New Roman" panose="02020603050405020304" pitchFamily="18" charset="0"/>
              </a:rPr>
              <a:t>型多原子共价分子（或原子团）的几何构型主要</a:t>
            </a:r>
            <a:r>
              <a:rPr lang="zh-CN" altLang="en-US" sz="2000" kern="0" dirty="0" smtClean="0">
                <a:solidFill>
                  <a:srgbClr val="0000CC"/>
                </a:solidFill>
                <a:latin typeface="Times New Roman" panose="02020603050405020304" pitchFamily="18" charset="0"/>
                <a:cs typeface="Times New Roman" panose="02020603050405020304" pitchFamily="18" charset="0"/>
              </a:rPr>
              <a:t>由 </a:t>
            </a:r>
            <a:r>
              <a:rPr lang="en-US" altLang="zh-CN" sz="2000" kern="0" dirty="0" smtClean="0">
                <a:solidFill>
                  <a:srgbClr val="0000CC"/>
                </a:solidFill>
                <a:latin typeface="Times New Roman" panose="02020603050405020304" pitchFamily="18" charset="0"/>
                <a:cs typeface="Times New Roman" panose="02020603050405020304" pitchFamily="18" charset="0"/>
              </a:rPr>
              <a:t>A </a:t>
            </a:r>
            <a:r>
              <a:rPr lang="zh-CN" altLang="en-US" sz="2000" kern="0" dirty="0" smtClean="0">
                <a:solidFill>
                  <a:srgbClr val="0000CC"/>
                </a:solidFill>
                <a:latin typeface="Times New Roman" panose="02020603050405020304" pitchFamily="18" charset="0"/>
                <a:cs typeface="Times New Roman" panose="02020603050405020304" pitchFamily="18" charset="0"/>
              </a:rPr>
              <a:t>原子价层电子对的相互排斥作用所决定。</a:t>
            </a:r>
          </a:p>
          <a:p>
            <a:pPr lvl="1" indent="457200" algn="just">
              <a:lnSpc>
                <a:spcPct val="140000"/>
              </a:lnSpc>
              <a:buFont typeface="Wingdings" panose="05000000000000000000" pitchFamily="2" charset="2"/>
              <a:buNone/>
              <a:defRPr/>
            </a:pPr>
            <a:endParaRPr lang="zh-CN" altLang="en-US" sz="2000" kern="0" dirty="0" smtClean="0">
              <a:solidFill>
                <a:srgbClr val="D60093"/>
              </a:solidFill>
              <a:latin typeface="Times New Roman" panose="02020603050405020304" pitchFamily="18" charset="0"/>
              <a:cs typeface="Times New Roman" panose="02020603050405020304" pitchFamily="18" charset="0"/>
            </a:endParaRPr>
          </a:p>
          <a:p>
            <a:pPr marL="842963" lvl="1" indent="-342900" algn="just">
              <a:lnSpc>
                <a:spcPct val="140000"/>
              </a:lnSpc>
              <a:buFont typeface="Wingdings" panose="05000000000000000000" pitchFamily="2" charset="2"/>
              <a:buChar char="Ø"/>
              <a:defRPr/>
            </a:pPr>
            <a:r>
              <a:rPr lang="zh-CN" altLang="en-US" sz="2000" kern="0" dirty="0" smtClean="0">
                <a:latin typeface="Times New Roman" panose="02020603050405020304" pitchFamily="18" charset="0"/>
                <a:cs typeface="Times New Roman" panose="02020603050405020304" pitchFamily="18" charset="0"/>
              </a:rPr>
              <a:t>当</a:t>
            </a:r>
            <a:r>
              <a:rPr lang="zh-CN" altLang="en-US" sz="2000" kern="0" dirty="0" smtClean="0">
                <a:solidFill>
                  <a:srgbClr val="FF0000"/>
                </a:solidFill>
                <a:latin typeface="Times New Roman" panose="02020603050405020304" pitchFamily="18" charset="0"/>
                <a:cs typeface="Times New Roman" panose="02020603050405020304" pitchFamily="18" charset="0"/>
              </a:rPr>
              <a:t>价层电子对数目</a:t>
            </a:r>
            <a:r>
              <a:rPr lang="zh-CN" altLang="en-US" sz="2000" kern="0" dirty="0" smtClean="0">
                <a:latin typeface="Times New Roman" panose="02020603050405020304" pitchFamily="18" charset="0"/>
                <a:cs typeface="Times New Roman" panose="02020603050405020304" pitchFamily="18" charset="0"/>
              </a:rPr>
              <a:t>一定时，这些电子对排在彼此相距尽可能远的空间位置上，以使价电子对之间的互斥作用尽可能最小，而使分子趋于稳定，因此，分子尽可能采取</a:t>
            </a:r>
            <a:r>
              <a:rPr lang="zh-CN" altLang="en-US" sz="2000" kern="0" dirty="0" smtClean="0">
                <a:solidFill>
                  <a:srgbClr val="FF0000"/>
                </a:solidFill>
                <a:latin typeface="Times New Roman" panose="02020603050405020304" pitchFamily="18" charset="0"/>
                <a:cs typeface="Times New Roman" panose="02020603050405020304" pitchFamily="18" charset="0"/>
              </a:rPr>
              <a:t>对称的结构。</a:t>
            </a:r>
          </a:p>
        </p:txBody>
      </p:sp>
      <p:sp>
        <p:nvSpPr>
          <p:cNvPr id="150532"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116013" y="854075"/>
            <a:ext cx="5795962"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电子对数与分子构型的关系</a:t>
            </a:r>
          </a:p>
        </p:txBody>
      </p:sp>
      <p:graphicFrame>
        <p:nvGraphicFramePr>
          <p:cNvPr id="9" name="Group 192"/>
          <p:cNvGraphicFramePr>
            <a:graphicFrameLocks/>
          </p:cNvGraphicFramePr>
          <p:nvPr/>
        </p:nvGraphicFramePr>
        <p:xfrm>
          <a:off x="555625" y="1331913"/>
          <a:ext cx="8193088" cy="1095375"/>
        </p:xfrm>
        <a:graphic>
          <a:graphicData uri="http://schemas.openxmlformats.org/drawingml/2006/table">
            <a:tbl>
              <a:tblPr/>
              <a:tblGrid>
                <a:gridCol w="1546570">
                  <a:extLst>
                    <a:ext uri="{9D8B030D-6E8A-4147-A177-3AD203B41FA5}">
                      <a16:colId xmlns:a16="http://schemas.microsoft.com/office/drawing/2014/main" xmlns="" val="20002"/>
                    </a:ext>
                  </a:extLst>
                </a:gridCol>
                <a:gridCol w="1029723">
                  <a:extLst>
                    <a:ext uri="{9D8B030D-6E8A-4147-A177-3AD203B41FA5}">
                      <a16:colId xmlns:a16="http://schemas.microsoft.com/office/drawing/2014/main" xmlns="" val="754880406"/>
                    </a:ext>
                  </a:extLst>
                </a:gridCol>
                <a:gridCol w="1584224">
                  <a:extLst>
                    <a:ext uri="{9D8B030D-6E8A-4147-A177-3AD203B41FA5}">
                      <a16:colId xmlns:a16="http://schemas.microsoft.com/office/drawing/2014/main" xmlns="" val="4066422199"/>
                    </a:ext>
                  </a:extLst>
                </a:gridCol>
                <a:gridCol w="1008143">
                  <a:extLst>
                    <a:ext uri="{9D8B030D-6E8A-4147-A177-3AD203B41FA5}">
                      <a16:colId xmlns:a16="http://schemas.microsoft.com/office/drawing/2014/main" xmlns="" val="3344351456"/>
                    </a:ext>
                  </a:extLst>
                </a:gridCol>
                <a:gridCol w="1512214">
                  <a:extLst>
                    <a:ext uri="{9D8B030D-6E8A-4147-A177-3AD203B41FA5}">
                      <a16:colId xmlns:a16="http://schemas.microsoft.com/office/drawing/2014/main" xmlns="" val="3171838546"/>
                    </a:ext>
                  </a:extLst>
                </a:gridCol>
                <a:gridCol w="1512214">
                  <a:extLst>
                    <a:ext uri="{9D8B030D-6E8A-4147-A177-3AD203B41FA5}">
                      <a16:colId xmlns:a16="http://schemas.microsoft.com/office/drawing/2014/main" xmlns="" val="3135544162"/>
                    </a:ext>
                  </a:extLst>
                </a:gridCol>
              </a:tblGrid>
              <a:tr h="51970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价电子对数</a:t>
                      </a: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2</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endParaRP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3</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endParaRP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4</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endParaRP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5</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endParaRP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6</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endParaRP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7566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分子构型</a:t>
                      </a: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直线形</a:t>
                      </a: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平面三角形</a:t>
                      </a: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四面体</a:t>
                      </a: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三角双锥形</a:t>
                      </a: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正八面体形</a:t>
                      </a:r>
                    </a:p>
                  </a:txBody>
                  <a:tcPr marL="91457" marR="91457" marT="45692" marB="4569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pic>
        <p:nvPicPr>
          <p:cNvPr id="152602" name="Picture 2"/>
          <p:cNvPicPr>
            <a:picLocks noChangeAspect="1" noChangeArrowheads="1"/>
          </p:cNvPicPr>
          <p:nvPr/>
        </p:nvPicPr>
        <p:blipFill>
          <a:blip r:embed="rId3">
            <a:extLst>
              <a:ext uri="{28A0092B-C50C-407E-A947-70E740481C1C}">
                <a14:useLocalDpi xmlns:a14="http://schemas.microsoft.com/office/drawing/2010/main" val="0"/>
              </a:ext>
            </a:extLst>
          </a:blip>
          <a:srcRect t="4927"/>
          <a:stretch>
            <a:fillRect/>
          </a:stretch>
        </p:blipFill>
        <p:spPr bwMode="auto">
          <a:xfrm>
            <a:off x="1116013" y="2571750"/>
            <a:ext cx="6783387"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2603"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187450" y="858838"/>
            <a:ext cx="5795963"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中心原子</a:t>
            </a:r>
            <a:r>
              <a:rPr lang="en-US" altLang="zh-CN" sz="2400" dirty="0">
                <a:solidFill>
                  <a:srgbClr val="FF0000"/>
                </a:solidFill>
                <a:latin typeface="Times New Roman" panose="02020603050405020304" pitchFamily="18" charset="0"/>
                <a:ea typeface="+mn-ea"/>
                <a:cs typeface="Times New Roman" panose="02020603050405020304" pitchFamily="18" charset="0"/>
              </a:rPr>
              <a:t>A</a:t>
            </a:r>
            <a:r>
              <a:rPr lang="zh-CN" altLang="en-US" sz="2400" dirty="0">
                <a:solidFill>
                  <a:srgbClr val="FF0000"/>
                </a:solidFill>
                <a:latin typeface="Times New Roman" panose="02020603050405020304" pitchFamily="18" charset="0"/>
                <a:ea typeface="+mn-ea"/>
                <a:cs typeface="Times New Roman" panose="02020603050405020304" pitchFamily="18" charset="0"/>
              </a:rPr>
              <a:t>的价层电子对数的确定</a:t>
            </a:r>
          </a:p>
        </p:txBody>
      </p:sp>
      <p:sp>
        <p:nvSpPr>
          <p:cNvPr id="7" name="Rectangle 3"/>
          <p:cNvSpPr txBox="1">
            <a:spLocks noChangeArrowheads="1"/>
          </p:cNvSpPr>
          <p:nvPr/>
        </p:nvSpPr>
        <p:spPr>
          <a:xfrm>
            <a:off x="395288" y="2155825"/>
            <a:ext cx="8353425" cy="2881313"/>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457200">
              <a:spcBef>
                <a:spcPts val="0"/>
              </a:spcBef>
              <a:buFont typeface="Wingdings" panose="05000000000000000000" pitchFamily="2" charset="2"/>
              <a:buNone/>
              <a:defRPr/>
            </a:pPr>
            <a:r>
              <a:rPr lang="zh-CN" altLang="en-US" sz="2000" kern="0" dirty="0" smtClean="0">
                <a:solidFill>
                  <a:srgbClr val="0000CC"/>
                </a:solidFill>
                <a:latin typeface="+mn-ea"/>
              </a:rPr>
              <a:t> 当氧族元素</a:t>
            </a:r>
            <a:r>
              <a:rPr lang="en-US" altLang="zh-CN" sz="2000" kern="0" dirty="0" smtClean="0">
                <a:solidFill>
                  <a:srgbClr val="0000CC"/>
                </a:solidFill>
                <a:latin typeface="+mn-ea"/>
              </a:rPr>
              <a:t>O</a:t>
            </a:r>
            <a:r>
              <a:rPr lang="zh-CN" altLang="en-US" sz="2000" kern="0" dirty="0" smtClean="0">
                <a:solidFill>
                  <a:srgbClr val="0000CC"/>
                </a:solidFill>
                <a:latin typeface="+mn-ea"/>
              </a:rPr>
              <a:t>、</a:t>
            </a:r>
            <a:r>
              <a:rPr lang="en-US" altLang="zh-CN" sz="2000" kern="0" dirty="0" smtClean="0">
                <a:solidFill>
                  <a:srgbClr val="0000CC"/>
                </a:solidFill>
                <a:latin typeface="+mn-ea"/>
              </a:rPr>
              <a:t>S</a:t>
            </a:r>
            <a:r>
              <a:rPr lang="zh-CN" altLang="en-US" sz="2000" kern="0" dirty="0" smtClean="0">
                <a:solidFill>
                  <a:srgbClr val="0000CC"/>
                </a:solidFill>
                <a:latin typeface="+mn-ea"/>
              </a:rPr>
              <a:t>等作为配位原子时，认为它们从中心原子接受两个电子成键，自身不提供电子，记为</a:t>
            </a:r>
            <a:r>
              <a:rPr lang="en-US" altLang="zh-CN" sz="2000" kern="0" dirty="0" smtClean="0">
                <a:solidFill>
                  <a:srgbClr val="0000CC"/>
                </a:solidFill>
                <a:latin typeface="+mn-ea"/>
              </a:rPr>
              <a:t>0</a:t>
            </a:r>
            <a:r>
              <a:rPr lang="zh-CN" altLang="en-US" sz="2000" kern="0" dirty="0" smtClean="0">
                <a:solidFill>
                  <a:srgbClr val="0000CC"/>
                </a:solidFill>
                <a:latin typeface="+mn-ea"/>
              </a:rPr>
              <a:t>。</a:t>
            </a:r>
            <a:endParaRPr lang="en-US" altLang="zh-CN" sz="2000" kern="0" dirty="0" smtClean="0">
              <a:solidFill>
                <a:srgbClr val="0000CC"/>
              </a:solidFill>
              <a:latin typeface="+mn-ea"/>
            </a:endParaRPr>
          </a:p>
          <a:p>
            <a:pPr indent="457200">
              <a:spcBef>
                <a:spcPts val="0"/>
              </a:spcBef>
              <a:buFont typeface="Wingdings" panose="05000000000000000000" pitchFamily="2" charset="2"/>
              <a:buNone/>
              <a:defRPr/>
            </a:pPr>
            <a:r>
              <a:rPr lang="zh-CN" altLang="en-US" sz="2000" kern="0" dirty="0" smtClean="0">
                <a:solidFill>
                  <a:srgbClr val="0000CC"/>
                </a:solidFill>
                <a:latin typeface="+mn-ea"/>
              </a:rPr>
              <a:t> 对于多原子构成的离子计算价层电子数时，应加上或减去与离子相应的电子数。</a:t>
            </a:r>
            <a:endParaRPr lang="en-US" altLang="zh-CN" sz="2000" kern="0" dirty="0" smtClean="0">
              <a:solidFill>
                <a:srgbClr val="0000CC"/>
              </a:solidFill>
              <a:latin typeface="+mn-ea"/>
            </a:endParaRPr>
          </a:p>
          <a:p>
            <a:pPr indent="457200">
              <a:spcBef>
                <a:spcPts val="0"/>
              </a:spcBef>
              <a:buFont typeface="Wingdings" panose="05000000000000000000" pitchFamily="2" charset="2"/>
              <a:buNone/>
              <a:defRPr/>
            </a:pPr>
            <a:r>
              <a:rPr lang="zh-CN" altLang="en-US" sz="2000" kern="0" dirty="0" smtClean="0">
                <a:solidFill>
                  <a:srgbClr val="0000CC"/>
                </a:solidFill>
                <a:latin typeface="+mn-ea"/>
              </a:rPr>
              <a:t> 如果价电子层中含有孤对电子，则每个孤电子对可占据相当于一个单键电子对的位置。</a:t>
            </a:r>
            <a:r>
              <a:rPr lang="zh-CN" altLang="en-US" sz="2000" kern="0" dirty="0" smtClean="0">
                <a:solidFill>
                  <a:schemeClr val="tx2"/>
                </a:solidFill>
                <a:latin typeface="+mn-ea"/>
              </a:rPr>
              <a:t> </a:t>
            </a:r>
          </a:p>
          <a:p>
            <a:pPr algn="ctr">
              <a:buFont typeface="Wingdings" panose="05000000000000000000" pitchFamily="2" charset="2"/>
              <a:buNone/>
              <a:defRPr/>
            </a:pPr>
            <a:r>
              <a:rPr lang="en-US" altLang="zh-CN" sz="2000" kern="0" dirty="0" smtClean="0">
                <a:solidFill>
                  <a:srgbClr val="FF0000"/>
                </a:solidFill>
                <a:latin typeface="+mn-ea"/>
              </a:rPr>
              <a:t>(</a:t>
            </a:r>
            <a:r>
              <a:rPr lang="zh-CN" altLang="en-US" sz="2000" kern="0" dirty="0" smtClean="0">
                <a:solidFill>
                  <a:srgbClr val="FF0000"/>
                </a:solidFill>
                <a:latin typeface="+mn-ea"/>
              </a:rPr>
              <a:t>孤电子对</a:t>
            </a:r>
            <a:r>
              <a:rPr lang="en-US" altLang="zh-CN" sz="2000" kern="0" dirty="0" smtClean="0">
                <a:solidFill>
                  <a:srgbClr val="FF0000"/>
                </a:solidFill>
                <a:latin typeface="+mn-ea"/>
              </a:rPr>
              <a:t>-</a:t>
            </a:r>
            <a:r>
              <a:rPr lang="zh-CN" altLang="en-US" sz="2000" kern="0" dirty="0" smtClean="0">
                <a:solidFill>
                  <a:srgbClr val="FF0000"/>
                </a:solidFill>
                <a:latin typeface="+mn-ea"/>
              </a:rPr>
              <a:t>孤电子对</a:t>
            </a:r>
            <a:r>
              <a:rPr lang="en-US" altLang="zh-CN" sz="2000" kern="0" dirty="0" smtClean="0">
                <a:solidFill>
                  <a:srgbClr val="FF0000"/>
                </a:solidFill>
                <a:latin typeface="+mn-ea"/>
              </a:rPr>
              <a:t>&gt;</a:t>
            </a:r>
            <a:r>
              <a:rPr lang="zh-CN" altLang="en-US" sz="2000" kern="0" dirty="0" smtClean="0">
                <a:solidFill>
                  <a:srgbClr val="FF0000"/>
                </a:solidFill>
                <a:latin typeface="+mn-ea"/>
              </a:rPr>
              <a:t>孤电子对</a:t>
            </a:r>
            <a:r>
              <a:rPr lang="en-US" altLang="zh-CN" sz="2000" kern="0" dirty="0" smtClean="0">
                <a:solidFill>
                  <a:srgbClr val="FF0000"/>
                </a:solidFill>
                <a:latin typeface="+mn-ea"/>
              </a:rPr>
              <a:t>-</a:t>
            </a:r>
            <a:r>
              <a:rPr lang="zh-CN" altLang="en-US" sz="2000" kern="0" dirty="0" smtClean="0">
                <a:solidFill>
                  <a:srgbClr val="FF0000"/>
                </a:solidFill>
                <a:latin typeface="+mn-ea"/>
              </a:rPr>
              <a:t>成键电子对</a:t>
            </a:r>
            <a:r>
              <a:rPr lang="en-US" altLang="zh-CN" sz="2000" kern="0" dirty="0" smtClean="0">
                <a:solidFill>
                  <a:srgbClr val="FF0000"/>
                </a:solidFill>
                <a:latin typeface="+mn-ea"/>
              </a:rPr>
              <a:t>&gt;</a:t>
            </a:r>
            <a:r>
              <a:rPr lang="zh-CN" altLang="en-US" sz="2000" kern="0" dirty="0" smtClean="0">
                <a:solidFill>
                  <a:srgbClr val="FF0000"/>
                </a:solidFill>
                <a:latin typeface="+mn-ea"/>
              </a:rPr>
              <a:t>成键电子对</a:t>
            </a:r>
            <a:r>
              <a:rPr lang="en-US" altLang="zh-CN" sz="2000" kern="0" dirty="0" smtClean="0">
                <a:solidFill>
                  <a:srgbClr val="FF0000"/>
                </a:solidFill>
                <a:latin typeface="+mn-ea"/>
              </a:rPr>
              <a:t>-</a:t>
            </a:r>
            <a:r>
              <a:rPr lang="zh-CN" altLang="en-US" sz="2000" kern="0" dirty="0" smtClean="0">
                <a:solidFill>
                  <a:srgbClr val="FF0000"/>
                </a:solidFill>
                <a:latin typeface="+mn-ea"/>
              </a:rPr>
              <a:t>成键电子对）</a:t>
            </a:r>
          </a:p>
        </p:txBody>
      </p:sp>
      <p:sp>
        <p:nvSpPr>
          <p:cNvPr id="11" name="文本框 1"/>
          <p:cNvSpPr txBox="1">
            <a:spLocks noRot="1" noChangeAspect="1" noMove="1" noResize="1" noEditPoints="1" noAdjustHandles="1" noChangeArrowheads="1" noChangeShapeType="1" noTextEdit="1"/>
          </p:cNvSpPr>
          <p:nvPr/>
        </p:nvSpPr>
        <p:spPr>
          <a:xfrm>
            <a:off x="731351" y="1538065"/>
            <a:ext cx="8017111" cy="618054"/>
          </a:xfrm>
          <a:prstGeom prst="rect">
            <a:avLst/>
          </a:prstGeom>
          <a:blipFill>
            <a:blip r:embed="rId3"/>
            <a:stretch>
              <a:fillRect/>
            </a:stretch>
          </a:blipFill>
          <a:ln w="12700">
            <a:solidFill>
              <a:schemeClr val="tx1"/>
            </a:solidFill>
          </a:ln>
        </p:spPr>
        <p:txBody>
          <a:bodyPr/>
          <a:lstStyle/>
          <a:p>
            <a:pPr>
              <a:defRPr/>
            </a:pPr>
            <a:r>
              <a:rPr lang="zh-CN" altLang="en-US">
                <a:noFill/>
              </a:rPr>
              <a:t> </a:t>
            </a:r>
          </a:p>
        </p:txBody>
      </p:sp>
      <p:sp>
        <p:nvSpPr>
          <p:cNvPr id="154629"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2.1.1 </a:t>
            </a:r>
            <a:r>
              <a:rPr lang="zh-CN" altLang="en-US" sz="2800">
                <a:latin typeface="微软雅黑" panose="020B0503020204020204" pitchFamily="34" charset="-122"/>
                <a:ea typeface="微软雅黑" panose="020B0503020204020204" pitchFamily="34" charset="-122"/>
              </a:rPr>
              <a:t>离子键的形成和特点</a:t>
            </a:r>
          </a:p>
        </p:txBody>
      </p:sp>
      <p:sp>
        <p:nvSpPr>
          <p:cNvPr id="5" name="文本框 4"/>
          <p:cNvSpPr txBox="1"/>
          <p:nvPr/>
        </p:nvSpPr>
        <p:spPr>
          <a:xfrm>
            <a:off x="1116013"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离子键特征</a:t>
            </a:r>
          </a:p>
        </p:txBody>
      </p:sp>
      <p:sp>
        <p:nvSpPr>
          <p:cNvPr id="50" name="Rectangle 3"/>
          <p:cNvSpPr txBox="1">
            <a:spLocks noChangeArrowheads="1"/>
          </p:cNvSpPr>
          <p:nvPr/>
        </p:nvSpPr>
        <p:spPr>
          <a:xfrm>
            <a:off x="1259632" y="1493838"/>
            <a:ext cx="5905500" cy="287655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SzPct val="70000"/>
              <a:buFont typeface="Wingdings" panose="05000000000000000000" pitchFamily="2" charset="2"/>
              <a:buChar char="p"/>
              <a:defRPr/>
            </a:pPr>
            <a:r>
              <a:rPr lang="zh-CN" altLang="en-US" sz="2200" kern="0" dirty="0" smtClean="0">
                <a:solidFill>
                  <a:srgbClr val="0000CC"/>
                </a:solidFill>
                <a:latin typeface="Times New Roman" panose="02020603050405020304" pitchFamily="18" charset="0"/>
                <a:cs typeface="Times New Roman" panose="02020603050405020304" pitchFamily="18" charset="0"/>
              </a:rPr>
              <a:t>  结构特征</a:t>
            </a:r>
          </a:p>
          <a:p>
            <a:pPr marL="0" indent="0">
              <a:buFont typeface="Wingdings" panose="05000000000000000000" pitchFamily="2" charset="2"/>
              <a:buNone/>
              <a:defRPr/>
            </a:pPr>
            <a:r>
              <a:rPr lang="zh-CN" altLang="en-US" sz="2000" kern="0" dirty="0">
                <a:solidFill>
                  <a:srgbClr val="FF0000"/>
                </a:solidFill>
                <a:latin typeface="Times New Roman" panose="02020603050405020304" pitchFamily="18" charset="0"/>
                <a:cs typeface="Times New Roman" panose="02020603050405020304" pitchFamily="18" charset="0"/>
              </a:rPr>
              <a:t> </a:t>
            </a:r>
            <a:r>
              <a:rPr lang="zh-CN" altLang="en-US" sz="2000" kern="0" dirty="0" smtClean="0">
                <a:solidFill>
                  <a:srgbClr val="FF0000"/>
                </a:solidFill>
                <a:latin typeface="Times New Roman" panose="02020603050405020304" pitchFamily="18" charset="0"/>
                <a:cs typeface="Times New Roman" panose="02020603050405020304" pitchFamily="18" charset="0"/>
              </a:rPr>
              <a:t>    离子键无方向性、无饱和性 </a:t>
            </a:r>
          </a:p>
          <a:p>
            <a:pPr>
              <a:spcBef>
                <a:spcPts val="1200"/>
              </a:spcBef>
              <a:buSzPct val="70000"/>
              <a:buFont typeface="Wingdings" panose="05000000000000000000" pitchFamily="2" charset="2"/>
              <a:buChar char="p"/>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a:t>
            </a:r>
            <a:r>
              <a:rPr lang="zh-CN" altLang="en-US" sz="2200" kern="0" dirty="0" smtClean="0">
                <a:solidFill>
                  <a:srgbClr val="0000CC"/>
                </a:solidFill>
                <a:latin typeface="Times New Roman" panose="02020603050405020304" pitchFamily="18" charset="0"/>
                <a:cs typeface="Times New Roman" panose="02020603050405020304" pitchFamily="18" charset="0"/>
              </a:rPr>
              <a:t>性能特征</a:t>
            </a:r>
          </a:p>
          <a:p>
            <a:pPr marL="288000">
              <a:buClr>
                <a:srgbClr val="FF0000"/>
              </a:buClr>
              <a:buSzPct val="80000"/>
              <a:buFont typeface="Wingdings" panose="05000000000000000000" pitchFamily="2" charset="2"/>
              <a:buChar char="ü"/>
              <a:defRPr/>
            </a:pPr>
            <a:r>
              <a:rPr lang="zh-CN" altLang="en-US" sz="2000" kern="0" dirty="0" smtClean="0">
                <a:latin typeface="Times New Roman" panose="02020603050405020304" pitchFamily="18" charset="0"/>
                <a:cs typeface="Times New Roman" panose="02020603050405020304" pitchFamily="18" charset="0"/>
              </a:rPr>
              <a:t> 熔点高、硬度大、挥发性低、韧性和延展性差</a:t>
            </a:r>
          </a:p>
          <a:p>
            <a:pPr marL="288000">
              <a:buClr>
                <a:srgbClr val="FF0000"/>
              </a:buClr>
              <a:buSzPct val="80000"/>
              <a:buFont typeface="Wingdings" panose="05000000000000000000" pitchFamily="2" charset="2"/>
              <a:buChar char="ü"/>
              <a:defRPr/>
            </a:pPr>
            <a:r>
              <a:rPr lang="zh-CN" altLang="en-US" sz="2000" kern="0" dirty="0" smtClean="0">
                <a:latin typeface="Times New Roman" panose="02020603050405020304" pitchFamily="18" charset="0"/>
                <a:cs typeface="Times New Roman" panose="02020603050405020304" pitchFamily="18" charset="0"/>
              </a:rPr>
              <a:t> 固体一般不导电，融熔态或水溶液可导电</a:t>
            </a:r>
          </a:p>
          <a:p>
            <a:pPr marL="288000">
              <a:buClr>
                <a:srgbClr val="FF0000"/>
              </a:buClr>
              <a:buSzPct val="80000"/>
              <a:buFont typeface="Wingdings" panose="05000000000000000000" pitchFamily="2" charset="2"/>
              <a:buChar char="ü"/>
              <a:defRPr/>
            </a:pPr>
            <a:r>
              <a:rPr lang="zh-CN" altLang="en-US" sz="2000" kern="0" dirty="0" smtClean="0">
                <a:latin typeface="Times New Roman" panose="02020603050405020304" pitchFamily="18" charset="0"/>
                <a:cs typeface="Times New Roman" panose="02020603050405020304" pitchFamily="18" charset="0"/>
              </a:rPr>
              <a:t> 溶解度有很大差异</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dissolve">
                                      <p:cBhvr>
                                        <p:cTn id="7" dur="500"/>
                                        <p:tgtEl>
                                          <p:spTgt spid="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dissolve">
                                      <p:cBhvr>
                                        <p:cTn id="12" dur="500"/>
                                        <p:tgtEl>
                                          <p:spTgt spid="5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animEffect transition="in" filter="dissolve">
                                      <p:cBhvr>
                                        <p:cTn id="17" dur="500"/>
                                        <p:tgtEl>
                                          <p:spTgt spid="5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0">
                                            <p:txEl>
                                              <p:pRg st="3" end="3"/>
                                            </p:txEl>
                                          </p:spTgt>
                                        </p:tgtEl>
                                        <p:attrNameLst>
                                          <p:attrName>style.visibility</p:attrName>
                                        </p:attrNameLst>
                                      </p:cBhvr>
                                      <p:to>
                                        <p:strVal val="visible"/>
                                      </p:to>
                                    </p:set>
                                    <p:animEffect transition="in" filter="dissolve">
                                      <p:cBhvr>
                                        <p:cTn id="22" dur="500"/>
                                        <p:tgtEl>
                                          <p:spTgt spid="5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0">
                                            <p:txEl>
                                              <p:pRg st="4" end="4"/>
                                            </p:txEl>
                                          </p:spTgt>
                                        </p:tgtEl>
                                        <p:attrNameLst>
                                          <p:attrName>style.visibility</p:attrName>
                                        </p:attrNameLst>
                                      </p:cBhvr>
                                      <p:to>
                                        <p:strVal val="visible"/>
                                      </p:to>
                                    </p:set>
                                    <p:animEffect transition="in" filter="dissolve">
                                      <p:cBhvr>
                                        <p:cTn id="27" dur="500"/>
                                        <p:tgtEl>
                                          <p:spTgt spid="5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0">
                                            <p:txEl>
                                              <p:pRg st="5" end="5"/>
                                            </p:txEl>
                                          </p:spTgt>
                                        </p:tgtEl>
                                        <p:attrNameLst>
                                          <p:attrName>style.visibility</p:attrName>
                                        </p:attrNameLst>
                                      </p:cBhvr>
                                      <p:to>
                                        <p:strVal val="visible"/>
                                      </p:to>
                                    </p:set>
                                    <p:animEffect transition="in" filter="dissolve">
                                      <p:cBhvr>
                                        <p:cTn id="32" dur="500"/>
                                        <p:tgtEl>
                                          <p:spTgt spid="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971550" y="869950"/>
            <a:ext cx="5795963"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例 </a:t>
            </a:r>
            <a:r>
              <a:rPr lang="en-US" altLang="zh-CN" sz="2400" dirty="0">
                <a:solidFill>
                  <a:srgbClr val="FF0000"/>
                </a:solidFill>
                <a:latin typeface="Times New Roman" panose="02020603050405020304" pitchFamily="18" charset="0"/>
                <a:ea typeface="+mn-ea"/>
                <a:cs typeface="Times New Roman" panose="02020603050405020304" pitchFamily="18" charset="0"/>
              </a:rPr>
              <a:t>1</a:t>
            </a:r>
            <a:r>
              <a:rPr lang="zh-CN" altLang="en-US" sz="2400" dirty="0">
                <a:solidFill>
                  <a:srgbClr val="FF0000"/>
                </a:solidFill>
                <a:latin typeface="Times New Roman" panose="02020603050405020304" pitchFamily="18" charset="0"/>
                <a:ea typeface="+mn-ea"/>
                <a:cs typeface="Times New Roman" panose="02020603050405020304" pitchFamily="18" charset="0"/>
              </a:rPr>
              <a:t>：</a:t>
            </a:r>
            <a:r>
              <a:rPr lang="en-US" altLang="zh-CN" sz="2400" dirty="0">
                <a:solidFill>
                  <a:srgbClr val="FF0000"/>
                </a:solidFill>
                <a:latin typeface="Times New Roman" panose="02020603050405020304" pitchFamily="18" charset="0"/>
                <a:ea typeface="+mn-ea"/>
                <a:cs typeface="Times New Roman" panose="02020603050405020304" pitchFamily="18" charset="0"/>
              </a:rPr>
              <a:t>SO</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2 </a:t>
            </a:r>
            <a:r>
              <a:rPr lang="zh-CN" altLang="en-US" sz="2400" dirty="0">
                <a:solidFill>
                  <a:srgbClr val="FF0000"/>
                </a:solidFill>
                <a:latin typeface="Times New Roman" panose="02020603050405020304" pitchFamily="18" charset="0"/>
                <a:ea typeface="+mn-ea"/>
                <a:cs typeface="Times New Roman" panose="02020603050405020304" pitchFamily="18" charset="0"/>
              </a:rPr>
              <a:t>分子</a:t>
            </a:r>
          </a:p>
        </p:txBody>
      </p:sp>
      <p:sp>
        <p:nvSpPr>
          <p:cNvPr id="10" name="Rectangle 3"/>
          <p:cNvSpPr txBox="1">
            <a:spLocks noChangeArrowheads="1"/>
          </p:cNvSpPr>
          <p:nvPr/>
        </p:nvSpPr>
        <p:spPr>
          <a:xfrm>
            <a:off x="1331913" y="1360488"/>
            <a:ext cx="4824412" cy="304800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lnSpc>
                <a:spcPct val="150000"/>
              </a:lnSpc>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中心原子 </a:t>
            </a:r>
            <a:r>
              <a:rPr lang="en-US" altLang="zh-CN" sz="2000" kern="0" dirty="0" smtClean="0">
                <a:solidFill>
                  <a:srgbClr val="0000CC"/>
                </a:solidFill>
                <a:latin typeface="Times New Roman" panose="02020603050405020304" pitchFamily="18" charset="0"/>
                <a:cs typeface="Times New Roman" panose="02020603050405020304" pitchFamily="18" charset="0"/>
              </a:rPr>
              <a:t>S</a:t>
            </a:r>
          </a:p>
          <a:p>
            <a:pPr algn="just">
              <a:lnSpc>
                <a:spcPct val="150000"/>
              </a:lnSpc>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sym typeface="Symbol" pitchFamily="18" charset="2"/>
              </a:rPr>
              <a:t>S </a:t>
            </a:r>
            <a:r>
              <a:rPr lang="zh-CN" altLang="en-US" sz="2000" kern="0" dirty="0" smtClean="0">
                <a:solidFill>
                  <a:srgbClr val="0000CC"/>
                </a:solidFill>
                <a:latin typeface="Times New Roman" panose="02020603050405020304" pitchFamily="18" charset="0"/>
                <a:cs typeface="Times New Roman" panose="02020603050405020304" pitchFamily="18" charset="0"/>
                <a:sym typeface="Symbol" pitchFamily="18" charset="2"/>
              </a:rPr>
              <a:t>的</a:t>
            </a:r>
            <a:r>
              <a:rPr lang="zh-CN" altLang="en-US" sz="2000" kern="0" dirty="0" smtClean="0">
                <a:solidFill>
                  <a:srgbClr val="0000CC"/>
                </a:solidFill>
                <a:latin typeface="Times New Roman" panose="02020603050405020304" pitchFamily="18" charset="0"/>
                <a:cs typeface="Times New Roman" panose="02020603050405020304" pitchFamily="18" charset="0"/>
              </a:rPr>
              <a:t>价层电子数 </a:t>
            </a:r>
            <a:r>
              <a:rPr lang="en-US" altLang="zh-CN" sz="2000" kern="0" dirty="0" smtClean="0">
                <a:solidFill>
                  <a:srgbClr val="0000CC"/>
                </a:solidFill>
                <a:latin typeface="Times New Roman" panose="02020603050405020304" pitchFamily="18" charset="0"/>
                <a:cs typeface="Times New Roman" panose="02020603050405020304" pitchFamily="18" charset="0"/>
              </a:rPr>
              <a:t>= 6</a:t>
            </a:r>
          </a:p>
          <a:p>
            <a:pPr algn="just">
              <a:lnSpc>
                <a:spcPct val="150000"/>
              </a:lnSpc>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rPr>
              <a:t>O </a:t>
            </a:r>
            <a:r>
              <a:rPr lang="zh-CN" altLang="en-US" sz="2000" kern="0" dirty="0" smtClean="0">
                <a:solidFill>
                  <a:srgbClr val="0000CC"/>
                </a:solidFill>
                <a:latin typeface="Times New Roman" panose="02020603050405020304" pitchFamily="18" charset="0"/>
                <a:cs typeface="Times New Roman" panose="02020603050405020304" pitchFamily="18" charset="0"/>
              </a:rPr>
              <a:t>提供的公用电子数 </a:t>
            </a:r>
            <a:r>
              <a:rPr lang="en-US" altLang="zh-CN" sz="2000" kern="0" dirty="0" smtClean="0">
                <a:solidFill>
                  <a:srgbClr val="0000CC"/>
                </a:solidFill>
                <a:latin typeface="Times New Roman" panose="02020603050405020304" pitchFamily="18" charset="0"/>
                <a:cs typeface="Times New Roman" panose="02020603050405020304" pitchFamily="18" charset="0"/>
              </a:rPr>
              <a:t>= 0</a:t>
            </a:r>
          </a:p>
          <a:p>
            <a:pPr algn="just">
              <a:lnSpc>
                <a:spcPct val="150000"/>
              </a:lnSpc>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价层电子对数 </a:t>
            </a:r>
            <a:r>
              <a:rPr lang="en-US" altLang="zh-CN" sz="2000" kern="0" dirty="0" smtClean="0">
                <a:solidFill>
                  <a:srgbClr val="0000CC"/>
                </a:solidFill>
                <a:latin typeface="Times New Roman" panose="02020603050405020304" pitchFamily="18" charset="0"/>
                <a:cs typeface="Times New Roman" panose="02020603050405020304" pitchFamily="18" charset="0"/>
              </a:rPr>
              <a:t>= 6/2 = 3</a:t>
            </a:r>
          </a:p>
          <a:p>
            <a:pPr algn="just">
              <a:lnSpc>
                <a:spcPct val="150000"/>
              </a:lnSpc>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由于三对价层电子对中有一对是孤电子，</a:t>
            </a:r>
          </a:p>
          <a:p>
            <a:pPr algn="just">
              <a:lnSpc>
                <a:spcPct val="150000"/>
              </a:lnSpc>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因此</a:t>
            </a:r>
            <a:r>
              <a:rPr lang="en-US" altLang="zh-CN" sz="2000" kern="0" dirty="0" smtClean="0">
                <a:solidFill>
                  <a:srgbClr val="0000CC"/>
                </a:solidFill>
                <a:latin typeface="Times New Roman" panose="02020603050405020304" pitchFamily="18" charset="0"/>
                <a:cs typeface="Times New Roman" panose="02020603050405020304" pitchFamily="18" charset="0"/>
              </a:rPr>
              <a:t>SO</a:t>
            </a:r>
            <a:r>
              <a:rPr lang="en-US" altLang="zh-CN" sz="2000" kern="0" baseline="-25000" dirty="0" smtClean="0">
                <a:solidFill>
                  <a:srgbClr val="0000CC"/>
                </a:solidFill>
                <a:latin typeface="Times New Roman" panose="02020603050405020304" pitchFamily="18" charset="0"/>
                <a:cs typeface="Times New Roman" panose="02020603050405020304" pitchFamily="18" charset="0"/>
              </a:rPr>
              <a:t>2 </a:t>
            </a:r>
            <a:r>
              <a:rPr lang="zh-CN" altLang="en-US" sz="2000" kern="0" dirty="0" smtClean="0">
                <a:solidFill>
                  <a:srgbClr val="0000CC"/>
                </a:solidFill>
                <a:latin typeface="Times New Roman" panose="02020603050405020304" pitchFamily="18" charset="0"/>
                <a:cs typeface="Times New Roman" panose="02020603050405020304" pitchFamily="18" charset="0"/>
              </a:rPr>
              <a:t>分子结构为 </a:t>
            </a:r>
            <a:r>
              <a:rPr lang="zh-CN" altLang="en-US" sz="2000" kern="0" dirty="0" smtClean="0">
                <a:solidFill>
                  <a:srgbClr val="FF0000"/>
                </a:solidFill>
                <a:latin typeface="Times New Roman" panose="02020603050405020304" pitchFamily="18" charset="0"/>
                <a:cs typeface="Times New Roman" panose="02020603050405020304" pitchFamily="18" charset="0"/>
              </a:rPr>
              <a:t>角 形</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987425"/>
            <a:ext cx="357187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6677"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500"/>
                                        <p:tgtEl>
                                          <p:spTgt spid="1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dissolve">
                                      <p:cBhvr>
                                        <p:cTn id="17" dur="500"/>
                                        <p:tgtEl>
                                          <p:spTgt spid="1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dissolve">
                                      <p:cBhvr>
                                        <p:cTn id="22" dur="500"/>
                                        <p:tgtEl>
                                          <p:spTgt spid="1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dissolve">
                                      <p:cBhvr>
                                        <p:cTn id="27" dur="500"/>
                                        <p:tgtEl>
                                          <p:spTgt spid="1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dissolve">
                                      <p:cBhvr>
                                        <p:cTn id="32" dur="500"/>
                                        <p:tgtEl>
                                          <p:spTgt spid="1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2"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971550" y="869950"/>
            <a:ext cx="5795963" cy="8302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例 </a:t>
            </a:r>
            <a:r>
              <a:rPr lang="en-US" altLang="zh-CN" sz="2400" dirty="0">
                <a:solidFill>
                  <a:srgbClr val="FF0000"/>
                </a:solidFill>
                <a:latin typeface="Times New Roman" panose="02020603050405020304" pitchFamily="18" charset="0"/>
                <a:ea typeface="+mn-ea"/>
                <a:cs typeface="Times New Roman" panose="02020603050405020304" pitchFamily="18" charset="0"/>
              </a:rPr>
              <a:t>2</a:t>
            </a:r>
            <a:r>
              <a:rPr lang="zh-CN" altLang="en-US" sz="2400" dirty="0">
                <a:solidFill>
                  <a:srgbClr val="FF0000"/>
                </a:solidFill>
                <a:latin typeface="Times New Roman" panose="02020603050405020304" pitchFamily="18" charset="0"/>
                <a:ea typeface="+mn-ea"/>
                <a:cs typeface="Times New Roman" panose="02020603050405020304" pitchFamily="18" charset="0"/>
              </a:rPr>
              <a:t>：</a:t>
            </a:r>
            <a:r>
              <a:rPr lang="en-US" altLang="zh-CN" sz="2400" dirty="0">
                <a:solidFill>
                  <a:srgbClr val="FF0000"/>
                </a:solidFill>
                <a:latin typeface="Times New Roman" panose="02020603050405020304" pitchFamily="18" charset="0"/>
                <a:ea typeface="+mn-ea"/>
                <a:cs typeface="Times New Roman" panose="02020603050405020304" pitchFamily="18" charset="0"/>
              </a:rPr>
              <a:t>NH</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4</a:t>
            </a:r>
            <a:r>
              <a:rPr lang="en-US" altLang="zh-CN" sz="2400" baseline="30000" dirty="0">
                <a:solidFill>
                  <a:srgbClr val="FF0000"/>
                </a:solidFill>
                <a:latin typeface="Times New Roman" panose="02020603050405020304" pitchFamily="18" charset="0"/>
                <a:ea typeface="+mn-ea"/>
                <a:cs typeface="Times New Roman" panose="02020603050405020304" pitchFamily="18" charset="0"/>
              </a:rPr>
              <a:t>+</a:t>
            </a:r>
            <a:r>
              <a:rPr lang="zh-CN" altLang="en-US" sz="2400" dirty="0">
                <a:solidFill>
                  <a:srgbClr val="FF0000"/>
                </a:solidFill>
                <a:latin typeface="Times New Roman" panose="02020603050405020304" pitchFamily="18" charset="0"/>
                <a:ea typeface="+mn-ea"/>
                <a:cs typeface="Times New Roman" panose="02020603050405020304" pitchFamily="18" charset="0"/>
              </a:rPr>
              <a:t>、</a:t>
            </a:r>
            <a:r>
              <a:rPr lang="en-US" altLang="zh-CN" sz="2400" dirty="0">
                <a:solidFill>
                  <a:srgbClr val="FF0000"/>
                </a:solidFill>
                <a:latin typeface="Times New Roman" panose="02020603050405020304" pitchFamily="18" charset="0"/>
                <a:ea typeface="+mn-ea"/>
                <a:cs typeface="Times New Roman" panose="02020603050405020304" pitchFamily="18" charset="0"/>
              </a:rPr>
              <a:t>SO</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4</a:t>
            </a:r>
            <a:r>
              <a:rPr lang="en-US" altLang="zh-CN" sz="2400" baseline="30000" dirty="0">
                <a:solidFill>
                  <a:srgbClr val="FF0000"/>
                </a:solidFill>
                <a:latin typeface="Times New Roman" panose="02020603050405020304" pitchFamily="18" charset="0"/>
                <a:ea typeface="+mn-ea"/>
                <a:cs typeface="Times New Roman" panose="02020603050405020304" pitchFamily="18" charset="0"/>
              </a:rPr>
              <a:t>2</a:t>
            </a:r>
            <a:r>
              <a:rPr lang="zh-CN" altLang="en-US" sz="2400" baseline="30000" dirty="0">
                <a:solidFill>
                  <a:srgbClr val="FF0000"/>
                </a:solidFill>
                <a:latin typeface="Times New Roman" panose="02020603050405020304" pitchFamily="18" charset="0"/>
                <a:ea typeface="+mn-ea"/>
                <a:cs typeface="Times New Roman" panose="02020603050405020304" pitchFamily="18" charset="0"/>
              </a:rPr>
              <a:t>－</a:t>
            </a:r>
            <a:r>
              <a:rPr lang="zh-CN" altLang="en-US" sz="2400" dirty="0">
                <a:solidFill>
                  <a:srgbClr val="FF0000"/>
                </a:solidFill>
                <a:latin typeface="Times New Roman" panose="02020603050405020304" pitchFamily="18" charset="0"/>
                <a:ea typeface="+mn-ea"/>
                <a:cs typeface="Times New Roman" panose="02020603050405020304" pitchFamily="18" charset="0"/>
              </a:rPr>
              <a:t>都是四面体</a:t>
            </a:r>
          </a:p>
          <a:p>
            <a:pPr>
              <a:buClr>
                <a:schemeClr val="tx1"/>
              </a:buClr>
              <a:defRPr/>
            </a:pPr>
            <a:endParaRPr lang="zh-CN" altLang="en-US" sz="2400" dirty="0">
              <a:solidFill>
                <a:srgbClr val="FF0000"/>
              </a:solidFill>
              <a:latin typeface="Times New Roman" panose="02020603050405020304" pitchFamily="18" charset="0"/>
              <a:ea typeface="+mn-ea"/>
              <a:cs typeface="Times New Roman" panose="02020603050405020304"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313" y="1700213"/>
            <a:ext cx="36480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txBox="1">
            <a:spLocks noChangeArrowheads="1"/>
          </p:cNvSpPr>
          <p:nvPr/>
        </p:nvSpPr>
        <p:spPr>
          <a:xfrm>
            <a:off x="1308100" y="1346200"/>
            <a:ext cx="3530600" cy="208915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Font typeface="Wingdings" panose="05000000000000000000" pitchFamily="2" charset="2"/>
              <a:buNone/>
              <a:defRPr/>
            </a:pPr>
            <a:r>
              <a:rPr lang="en-US" altLang="zh-CN" sz="2000" kern="0" dirty="0" smtClean="0">
                <a:solidFill>
                  <a:srgbClr val="FF0000"/>
                </a:solidFill>
                <a:latin typeface="Times New Roman" panose="02020603050405020304" pitchFamily="18" charset="0"/>
                <a:cs typeface="Times New Roman" panose="02020603050405020304" pitchFamily="18" charset="0"/>
              </a:rPr>
              <a:t>NH</a:t>
            </a:r>
            <a:r>
              <a:rPr lang="en-US" altLang="zh-CN" sz="2000" kern="0" baseline="-25000" dirty="0" smtClean="0">
                <a:solidFill>
                  <a:srgbClr val="FF0000"/>
                </a:solidFill>
                <a:latin typeface="Times New Roman" panose="02020603050405020304" pitchFamily="18" charset="0"/>
                <a:cs typeface="Times New Roman" panose="02020603050405020304" pitchFamily="18" charset="0"/>
              </a:rPr>
              <a:t>4</a:t>
            </a:r>
            <a:r>
              <a:rPr lang="en-US" altLang="zh-CN" sz="2000" kern="0" baseline="30000" dirty="0" smtClean="0">
                <a:solidFill>
                  <a:srgbClr val="FF0000"/>
                </a:solidFill>
                <a:latin typeface="Times New Roman" panose="02020603050405020304" pitchFamily="18" charset="0"/>
                <a:cs typeface="Times New Roman" panose="02020603050405020304" pitchFamily="18" charset="0"/>
              </a:rPr>
              <a:t>+</a:t>
            </a:r>
            <a:endParaRPr lang="en-US" altLang="zh-CN" sz="2000" kern="0" dirty="0" smtClean="0">
              <a:solidFill>
                <a:srgbClr val="FF0000"/>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sym typeface="Symbol" pitchFamily="18" charset="2"/>
              </a:rPr>
              <a:t>N </a:t>
            </a:r>
            <a:r>
              <a:rPr lang="zh-CN" altLang="en-US" sz="2000" kern="0" dirty="0" smtClean="0">
                <a:solidFill>
                  <a:srgbClr val="0000CC"/>
                </a:solidFill>
                <a:latin typeface="Times New Roman" panose="02020603050405020304" pitchFamily="18" charset="0"/>
                <a:cs typeface="Times New Roman" panose="02020603050405020304" pitchFamily="18" charset="0"/>
                <a:sym typeface="Symbol" pitchFamily="18" charset="2"/>
              </a:rPr>
              <a:t>的</a:t>
            </a:r>
            <a:r>
              <a:rPr lang="zh-CN" altLang="en-US" sz="2000" kern="0" dirty="0" smtClean="0">
                <a:solidFill>
                  <a:srgbClr val="0000CC"/>
                </a:solidFill>
                <a:latin typeface="Times New Roman" panose="02020603050405020304" pitchFamily="18" charset="0"/>
                <a:cs typeface="Times New Roman" panose="02020603050405020304" pitchFamily="18" charset="0"/>
              </a:rPr>
              <a:t>价层电子数</a:t>
            </a:r>
            <a:r>
              <a:rPr lang="en-US" altLang="zh-CN" sz="2000" kern="0" dirty="0" smtClean="0">
                <a:solidFill>
                  <a:srgbClr val="0000CC"/>
                </a:solidFill>
                <a:latin typeface="Times New Roman" panose="02020603050405020304" pitchFamily="18" charset="0"/>
                <a:cs typeface="Times New Roman" panose="02020603050405020304" pitchFamily="18" charset="0"/>
              </a:rPr>
              <a:t>=5</a:t>
            </a:r>
          </a:p>
          <a:p>
            <a:pPr algn="just">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rPr>
              <a:t>H </a:t>
            </a:r>
            <a:r>
              <a:rPr lang="zh-CN" altLang="en-US" sz="2000" kern="0" dirty="0" smtClean="0">
                <a:solidFill>
                  <a:srgbClr val="0000CC"/>
                </a:solidFill>
                <a:latin typeface="Times New Roman" panose="02020603050405020304" pitchFamily="18" charset="0"/>
                <a:cs typeface="Times New Roman" panose="02020603050405020304" pitchFamily="18" charset="0"/>
              </a:rPr>
              <a:t>提供的公用电子数</a:t>
            </a:r>
            <a:r>
              <a:rPr lang="en-US" altLang="zh-CN" sz="2000" kern="0" dirty="0" smtClean="0">
                <a:solidFill>
                  <a:srgbClr val="0000CC"/>
                </a:solidFill>
                <a:latin typeface="Times New Roman" panose="02020603050405020304" pitchFamily="18" charset="0"/>
                <a:cs typeface="Times New Roman" panose="02020603050405020304" pitchFamily="18" charset="0"/>
              </a:rPr>
              <a:t>=3</a:t>
            </a:r>
          </a:p>
          <a:p>
            <a:pPr algn="just">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价层电子对数</a:t>
            </a:r>
            <a:r>
              <a:rPr lang="en-US" altLang="zh-CN" sz="2000" kern="0" dirty="0" smtClean="0">
                <a:solidFill>
                  <a:srgbClr val="0000CC"/>
                </a:solidFill>
                <a:latin typeface="Times New Roman" panose="02020603050405020304" pitchFamily="18" charset="0"/>
                <a:cs typeface="Times New Roman" panose="02020603050405020304" pitchFamily="18" charset="0"/>
              </a:rPr>
              <a:t>= ( 3+5) /2=4</a:t>
            </a:r>
          </a:p>
        </p:txBody>
      </p:sp>
      <p:sp>
        <p:nvSpPr>
          <p:cNvPr id="9" name="Rectangle 4"/>
          <p:cNvSpPr txBox="1">
            <a:spLocks noChangeArrowheads="1"/>
          </p:cNvSpPr>
          <p:nvPr/>
        </p:nvSpPr>
        <p:spPr>
          <a:xfrm>
            <a:off x="1308100" y="3148013"/>
            <a:ext cx="3784600" cy="175577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nSpc>
                <a:spcPct val="90000"/>
              </a:lnSpc>
              <a:buFont typeface="Wingdings" panose="05000000000000000000" pitchFamily="2" charset="2"/>
              <a:buNone/>
              <a:defRPr/>
            </a:pPr>
            <a:r>
              <a:rPr lang="en-US" altLang="zh-CN" sz="2000" kern="0" dirty="0" smtClean="0">
                <a:solidFill>
                  <a:srgbClr val="FF0000"/>
                </a:solidFill>
                <a:latin typeface="Times New Roman" panose="02020603050405020304" pitchFamily="18" charset="0"/>
                <a:cs typeface="Times New Roman" panose="02020603050405020304" pitchFamily="18" charset="0"/>
              </a:rPr>
              <a:t>SO</a:t>
            </a:r>
            <a:r>
              <a:rPr lang="en-US" altLang="zh-CN" sz="2000" kern="0" baseline="-25000" dirty="0" smtClean="0">
                <a:solidFill>
                  <a:srgbClr val="FF0000"/>
                </a:solidFill>
                <a:latin typeface="Times New Roman" panose="02020603050405020304" pitchFamily="18" charset="0"/>
                <a:cs typeface="Times New Roman" panose="02020603050405020304" pitchFamily="18" charset="0"/>
              </a:rPr>
              <a:t>4</a:t>
            </a:r>
            <a:r>
              <a:rPr lang="en-US" altLang="zh-CN" sz="2000" kern="0" baseline="30000" dirty="0" smtClean="0">
                <a:solidFill>
                  <a:srgbClr val="FF0000"/>
                </a:solidFill>
                <a:latin typeface="Times New Roman" panose="02020603050405020304" pitchFamily="18" charset="0"/>
                <a:cs typeface="Times New Roman" panose="02020603050405020304" pitchFamily="18" charset="0"/>
              </a:rPr>
              <a:t>2</a:t>
            </a:r>
            <a:r>
              <a:rPr lang="en-US" altLang="zh-CN" sz="2000" kern="0" baseline="48000" dirty="0" smtClean="0">
                <a:solidFill>
                  <a:srgbClr val="FF0000"/>
                </a:solidFill>
                <a:latin typeface="Times New Roman" panose="02020603050405020304" pitchFamily="18" charset="0"/>
                <a:cs typeface="Times New Roman" panose="02020603050405020304" pitchFamily="18" charset="0"/>
              </a:rPr>
              <a:t>—</a:t>
            </a:r>
            <a:endParaRPr lang="en-US" altLang="zh-CN" sz="2000" kern="0" dirty="0" smtClean="0">
              <a:solidFill>
                <a:srgbClr val="FF0000"/>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sym typeface="Symbol" pitchFamily="18" charset="2"/>
              </a:rPr>
              <a:t>S </a:t>
            </a:r>
            <a:r>
              <a:rPr lang="zh-CN" altLang="en-US" sz="2000" kern="0" dirty="0" smtClean="0">
                <a:solidFill>
                  <a:srgbClr val="0000CC"/>
                </a:solidFill>
                <a:latin typeface="Times New Roman" panose="02020603050405020304" pitchFamily="18" charset="0"/>
                <a:cs typeface="Times New Roman" panose="02020603050405020304" pitchFamily="18" charset="0"/>
                <a:sym typeface="Symbol" pitchFamily="18" charset="2"/>
              </a:rPr>
              <a:t>的</a:t>
            </a:r>
            <a:r>
              <a:rPr lang="zh-CN" altLang="en-US" sz="2000" kern="0" dirty="0" smtClean="0">
                <a:solidFill>
                  <a:srgbClr val="0000CC"/>
                </a:solidFill>
                <a:latin typeface="Times New Roman" panose="02020603050405020304" pitchFamily="18" charset="0"/>
                <a:cs typeface="Times New Roman" panose="02020603050405020304" pitchFamily="18" charset="0"/>
              </a:rPr>
              <a:t>价层电子数 </a:t>
            </a:r>
            <a:r>
              <a:rPr lang="en-US" altLang="zh-CN" sz="2000" kern="0" dirty="0" smtClean="0">
                <a:solidFill>
                  <a:srgbClr val="0000CC"/>
                </a:solidFill>
                <a:latin typeface="Times New Roman" panose="02020603050405020304" pitchFamily="18" charset="0"/>
                <a:cs typeface="Times New Roman" panose="02020603050405020304" pitchFamily="18" charset="0"/>
              </a:rPr>
              <a:t>= 6</a:t>
            </a:r>
          </a:p>
          <a:p>
            <a:pPr algn="just">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rPr>
              <a:t>O </a:t>
            </a:r>
            <a:r>
              <a:rPr lang="zh-CN" altLang="en-US" sz="2000" kern="0" dirty="0" smtClean="0">
                <a:solidFill>
                  <a:srgbClr val="0000CC"/>
                </a:solidFill>
                <a:latin typeface="Times New Roman" panose="02020603050405020304" pitchFamily="18" charset="0"/>
                <a:cs typeface="Times New Roman" panose="02020603050405020304" pitchFamily="18" charset="0"/>
              </a:rPr>
              <a:t>提供的公用电子数 </a:t>
            </a:r>
            <a:r>
              <a:rPr lang="en-US" altLang="zh-CN" sz="2000" kern="0" dirty="0" smtClean="0">
                <a:solidFill>
                  <a:srgbClr val="0000CC"/>
                </a:solidFill>
                <a:latin typeface="Times New Roman" panose="02020603050405020304" pitchFamily="18" charset="0"/>
                <a:cs typeface="Times New Roman" panose="02020603050405020304" pitchFamily="18" charset="0"/>
              </a:rPr>
              <a:t>= 2</a:t>
            </a:r>
          </a:p>
          <a:p>
            <a:pPr algn="just">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价层电子对数</a:t>
            </a:r>
            <a:r>
              <a:rPr lang="en-US" altLang="zh-CN" sz="2000" kern="0" dirty="0" smtClean="0">
                <a:solidFill>
                  <a:srgbClr val="0000CC"/>
                </a:solidFill>
                <a:latin typeface="Times New Roman" panose="02020603050405020304" pitchFamily="18" charset="0"/>
                <a:cs typeface="Times New Roman" panose="02020603050405020304" pitchFamily="18" charset="0"/>
              </a:rPr>
              <a:t>= (6+2)</a:t>
            </a:r>
            <a:r>
              <a:rPr lang="zh-CN" altLang="en-US" sz="2000" kern="0" dirty="0" smtClean="0">
                <a:solidFill>
                  <a:srgbClr val="0000CC"/>
                </a:solidFill>
                <a:latin typeface="Times New Roman" panose="02020603050405020304" pitchFamily="18" charset="0"/>
                <a:cs typeface="Times New Roman" panose="02020603050405020304" pitchFamily="18" charset="0"/>
              </a:rPr>
              <a:t> </a:t>
            </a:r>
            <a:r>
              <a:rPr lang="en-US" altLang="zh-CN" sz="2000" kern="0" dirty="0" smtClean="0">
                <a:solidFill>
                  <a:srgbClr val="0000CC"/>
                </a:solidFill>
                <a:latin typeface="Times New Roman" panose="02020603050405020304" pitchFamily="18" charset="0"/>
                <a:cs typeface="Times New Roman" panose="02020603050405020304" pitchFamily="18" charset="0"/>
              </a:rPr>
              <a:t>/2=4</a:t>
            </a:r>
          </a:p>
        </p:txBody>
      </p:sp>
      <p:sp>
        <p:nvSpPr>
          <p:cNvPr id="158726"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dissolve">
                                      <p:cBhvr>
                                        <p:cTn id="27" dur="500"/>
                                        <p:tgtEl>
                                          <p:spTgt spid="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dissolve">
                                      <p:cBhvr>
                                        <p:cTn id="32" dur="500"/>
                                        <p:tgtEl>
                                          <p:spTgt spid="9">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dissolve">
                                      <p:cBhvr>
                                        <p:cTn id="37" dur="500"/>
                                        <p:tgtEl>
                                          <p:spTgt spid="9">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9">
                                            <p:txEl>
                                              <p:pRg st="3" end="3"/>
                                            </p:txEl>
                                          </p:spTgt>
                                        </p:tgtEl>
                                        <p:attrNameLst>
                                          <p:attrName>style.visibility</p:attrName>
                                        </p:attrNameLst>
                                      </p:cBhvr>
                                      <p:to>
                                        <p:strVal val="visible"/>
                                      </p:to>
                                    </p:set>
                                    <p:animEffect transition="in" filter="dissolve">
                                      <p:cBhvr>
                                        <p:cTn id="42" dur="500"/>
                                        <p:tgtEl>
                                          <p:spTgt spid="9">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autoUpdateAnimBg="0"/>
      <p:bldP spid="9" grpId="0" build="p" bldLvl="2"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100138"/>
            <a:ext cx="3627438"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971550" y="869950"/>
            <a:ext cx="5795963"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例 </a:t>
            </a:r>
            <a:r>
              <a:rPr lang="en-US" altLang="zh-CN" sz="2400" dirty="0">
                <a:solidFill>
                  <a:srgbClr val="FF0000"/>
                </a:solidFill>
                <a:latin typeface="Times New Roman" panose="02020603050405020304" pitchFamily="18" charset="0"/>
                <a:ea typeface="+mn-ea"/>
                <a:cs typeface="Times New Roman" panose="02020603050405020304" pitchFamily="18" charset="0"/>
              </a:rPr>
              <a:t>3</a:t>
            </a:r>
            <a:r>
              <a:rPr lang="zh-CN" altLang="en-US" sz="2400" dirty="0">
                <a:solidFill>
                  <a:srgbClr val="FF0000"/>
                </a:solidFill>
                <a:latin typeface="Times New Roman" panose="02020603050405020304" pitchFamily="18" charset="0"/>
                <a:ea typeface="+mn-ea"/>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ClF</a:t>
            </a:r>
            <a:r>
              <a:rPr lang="en-US" altLang="zh-CN" sz="2400" baseline="-25000" dirty="0">
                <a:solidFill>
                  <a:srgbClr val="FF0000"/>
                </a:solidFill>
                <a:latin typeface="Times New Roman" panose="02020603050405020304" pitchFamily="18" charset="0"/>
                <a:cs typeface="Times New Roman" panose="02020603050405020304" pitchFamily="18" charset="0"/>
              </a:rPr>
              <a:t>3</a:t>
            </a:r>
            <a:endParaRPr lang="zh-CN" altLang="en-US" sz="2400" dirty="0">
              <a:solidFill>
                <a:srgbClr val="FF0000"/>
              </a:solidFill>
              <a:latin typeface="Times New Roman" panose="02020603050405020304" pitchFamily="18" charset="0"/>
              <a:ea typeface="+mn-ea"/>
              <a:cs typeface="Times New Roman" panose="02020603050405020304" pitchFamily="18" charset="0"/>
            </a:endParaRPr>
          </a:p>
        </p:txBody>
      </p:sp>
      <p:sp>
        <p:nvSpPr>
          <p:cNvPr id="10" name="Rectangle 3"/>
          <p:cNvSpPr txBox="1">
            <a:spLocks noChangeArrowheads="1"/>
          </p:cNvSpPr>
          <p:nvPr/>
        </p:nvSpPr>
        <p:spPr>
          <a:xfrm>
            <a:off x="1276350" y="1495425"/>
            <a:ext cx="4735513" cy="223837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sym typeface="Symbol" pitchFamily="18" charset="2"/>
              </a:rPr>
              <a:t>Cl </a:t>
            </a:r>
            <a:r>
              <a:rPr lang="zh-CN" altLang="en-US" sz="2000" kern="0" dirty="0" smtClean="0">
                <a:solidFill>
                  <a:srgbClr val="0000CC"/>
                </a:solidFill>
                <a:latin typeface="Times New Roman" panose="02020603050405020304" pitchFamily="18" charset="0"/>
                <a:cs typeface="Times New Roman" panose="02020603050405020304" pitchFamily="18" charset="0"/>
                <a:sym typeface="Symbol" pitchFamily="18" charset="2"/>
              </a:rPr>
              <a:t>的</a:t>
            </a:r>
            <a:r>
              <a:rPr lang="zh-CN" altLang="en-US" sz="2000" kern="0" dirty="0" smtClean="0">
                <a:solidFill>
                  <a:srgbClr val="0000CC"/>
                </a:solidFill>
                <a:latin typeface="Times New Roman" panose="02020603050405020304" pitchFamily="18" charset="0"/>
                <a:cs typeface="Times New Roman" panose="02020603050405020304" pitchFamily="18" charset="0"/>
              </a:rPr>
              <a:t>价层电子数 </a:t>
            </a:r>
            <a:r>
              <a:rPr lang="en-US" altLang="zh-CN" sz="2000" kern="0" dirty="0" smtClean="0">
                <a:solidFill>
                  <a:srgbClr val="0000CC"/>
                </a:solidFill>
                <a:latin typeface="Times New Roman" panose="02020603050405020304" pitchFamily="18" charset="0"/>
                <a:cs typeface="Times New Roman" panose="02020603050405020304" pitchFamily="18" charset="0"/>
              </a:rPr>
              <a:t>= 7</a:t>
            </a:r>
          </a:p>
          <a:p>
            <a:pPr algn="just">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rPr>
              <a:t>F </a:t>
            </a:r>
            <a:r>
              <a:rPr lang="zh-CN" altLang="en-US" sz="2000" kern="0" dirty="0" smtClean="0">
                <a:solidFill>
                  <a:srgbClr val="0000CC"/>
                </a:solidFill>
                <a:latin typeface="Times New Roman" panose="02020603050405020304" pitchFamily="18" charset="0"/>
                <a:cs typeface="Times New Roman" panose="02020603050405020304" pitchFamily="18" charset="0"/>
              </a:rPr>
              <a:t>提供的公用电子数 </a:t>
            </a:r>
            <a:r>
              <a:rPr lang="en-US" altLang="zh-CN" sz="2000" kern="0" dirty="0" smtClean="0">
                <a:solidFill>
                  <a:srgbClr val="0000CC"/>
                </a:solidFill>
                <a:latin typeface="Times New Roman" panose="02020603050405020304" pitchFamily="18" charset="0"/>
                <a:cs typeface="Times New Roman" panose="02020603050405020304" pitchFamily="18" charset="0"/>
              </a:rPr>
              <a:t>= 3</a:t>
            </a:r>
          </a:p>
          <a:p>
            <a:pPr algn="just">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价层电子对数</a:t>
            </a:r>
            <a:r>
              <a:rPr lang="en-US" altLang="zh-CN" sz="2000" kern="0" dirty="0" smtClean="0">
                <a:solidFill>
                  <a:srgbClr val="0000CC"/>
                </a:solidFill>
                <a:latin typeface="Times New Roman" panose="02020603050405020304" pitchFamily="18" charset="0"/>
                <a:cs typeface="Times New Roman" panose="02020603050405020304" pitchFamily="18" charset="0"/>
              </a:rPr>
              <a:t>= (3+7)/2 = 5</a:t>
            </a:r>
          </a:p>
          <a:p>
            <a:pPr algn="just">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rPr>
              <a:t>ClF</a:t>
            </a:r>
            <a:r>
              <a:rPr lang="en-US" altLang="zh-CN" sz="2000" kern="0" baseline="-25000" dirty="0" smtClean="0">
                <a:solidFill>
                  <a:srgbClr val="0000CC"/>
                </a:solidFill>
                <a:latin typeface="Times New Roman" panose="02020603050405020304" pitchFamily="18" charset="0"/>
                <a:cs typeface="Times New Roman" panose="02020603050405020304" pitchFamily="18" charset="0"/>
              </a:rPr>
              <a:t>3 </a:t>
            </a:r>
            <a:r>
              <a:rPr lang="zh-CN" altLang="en-US" sz="2000" kern="0" dirty="0" smtClean="0">
                <a:solidFill>
                  <a:srgbClr val="0000CC"/>
                </a:solidFill>
                <a:latin typeface="Times New Roman" panose="02020603050405020304" pitchFamily="18" charset="0"/>
                <a:cs typeface="Times New Roman" panose="02020603050405020304" pitchFamily="18" charset="0"/>
              </a:rPr>
              <a:t>的</a:t>
            </a:r>
            <a:r>
              <a:rPr lang="en-US" altLang="zh-CN" sz="2000" kern="0" dirty="0" smtClean="0">
                <a:solidFill>
                  <a:srgbClr val="0000CC"/>
                </a:solidFill>
                <a:latin typeface="Times New Roman" panose="02020603050405020304" pitchFamily="18" charset="0"/>
                <a:cs typeface="Times New Roman" panose="02020603050405020304" pitchFamily="18" charset="0"/>
              </a:rPr>
              <a:t>5 </a:t>
            </a:r>
            <a:r>
              <a:rPr lang="zh-CN" altLang="en-US" sz="2000" kern="0" dirty="0" smtClean="0">
                <a:solidFill>
                  <a:srgbClr val="0000CC"/>
                </a:solidFill>
                <a:latin typeface="Times New Roman" panose="02020603050405020304" pitchFamily="18" charset="0"/>
                <a:cs typeface="Times New Roman" panose="02020603050405020304" pitchFamily="18" charset="0"/>
              </a:rPr>
              <a:t>对价层电子中有</a:t>
            </a:r>
            <a:r>
              <a:rPr lang="en-US" altLang="zh-CN" sz="2000" kern="0" dirty="0" smtClean="0">
                <a:solidFill>
                  <a:srgbClr val="0000CC"/>
                </a:solidFill>
                <a:latin typeface="Times New Roman" panose="02020603050405020304" pitchFamily="18" charset="0"/>
                <a:cs typeface="Times New Roman" panose="02020603050405020304" pitchFamily="18" charset="0"/>
              </a:rPr>
              <a:t>2</a:t>
            </a:r>
            <a:r>
              <a:rPr lang="zh-CN" altLang="en-US" sz="2000" kern="0" dirty="0" smtClean="0">
                <a:solidFill>
                  <a:srgbClr val="0000CC"/>
                </a:solidFill>
                <a:latin typeface="Times New Roman" panose="02020603050405020304" pitchFamily="18" charset="0"/>
                <a:cs typeface="Times New Roman" panose="02020603050405020304" pitchFamily="18" charset="0"/>
              </a:rPr>
              <a:t>对孤对电子，</a:t>
            </a:r>
          </a:p>
          <a:p>
            <a:pPr algn="just">
              <a:buFont typeface="Wingdings" panose="05000000000000000000" pitchFamily="2" charset="2"/>
              <a:buNone/>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故其结构为 </a:t>
            </a:r>
            <a:r>
              <a:rPr lang="en-US" altLang="zh-CN" sz="2000" kern="0" dirty="0" smtClean="0">
                <a:solidFill>
                  <a:srgbClr val="FF0000"/>
                </a:solidFill>
                <a:latin typeface="Times New Roman" panose="02020603050405020304" pitchFamily="18" charset="0"/>
                <a:cs typeface="Times New Roman" panose="02020603050405020304" pitchFamily="18" charset="0"/>
              </a:rPr>
              <a:t>T </a:t>
            </a:r>
            <a:r>
              <a:rPr lang="zh-CN" altLang="en-US" sz="2000" kern="0" dirty="0" smtClean="0">
                <a:solidFill>
                  <a:srgbClr val="FF0000"/>
                </a:solidFill>
                <a:latin typeface="Times New Roman" panose="02020603050405020304" pitchFamily="18" charset="0"/>
                <a:cs typeface="Times New Roman" panose="02020603050405020304" pitchFamily="18" charset="0"/>
              </a:rPr>
              <a:t>型</a:t>
            </a:r>
          </a:p>
        </p:txBody>
      </p:sp>
      <p:sp>
        <p:nvSpPr>
          <p:cNvPr id="11" name="Text Box 4"/>
          <p:cNvSpPr txBox="1">
            <a:spLocks noChangeArrowheads="1"/>
          </p:cNvSpPr>
          <p:nvPr/>
        </p:nvSpPr>
        <p:spPr bwMode="auto">
          <a:xfrm>
            <a:off x="468313" y="3835400"/>
            <a:ext cx="8351837" cy="400050"/>
          </a:xfrm>
          <a:prstGeom prst="rect">
            <a:avLst/>
          </a:prstGeom>
          <a:noFill/>
          <a:ln w="9525">
            <a:noFill/>
            <a:miter lim="800000"/>
            <a:headEnd/>
            <a:tailEnd/>
          </a:ln>
          <a:effectLst/>
        </p:spPr>
        <p:txBody>
          <a:bodyPr>
            <a:spAutoFit/>
          </a:bodyPr>
          <a:lstStyle/>
          <a:p>
            <a:pPr>
              <a:spcBef>
                <a:spcPct val="50000"/>
              </a:spcBef>
              <a:defRPr/>
            </a:pPr>
            <a:r>
              <a:rPr lang="zh-CN" altLang="en-US" sz="20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注意：</a:t>
            </a:r>
            <a:r>
              <a:rPr lang="zh-CN" altLang="en-US"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孤电子对数目的确定，</a:t>
            </a:r>
            <a:r>
              <a:rPr lang="zh-CN" altLang="en-US" sz="2000" dirty="0">
                <a:solidFill>
                  <a:srgbClr val="00FF99"/>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0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电子对数</a:t>
            </a:r>
            <a:r>
              <a:rPr lang="zh-CN" altLang="en-US"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减去</a:t>
            </a:r>
            <a:r>
              <a:rPr lang="zh-CN" altLang="en-US" sz="20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配位数</a:t>
            </a:r>
          </a:p>
        </p:txBody>
      </p:sp>
      <p:sp>
        <p:nvSpPr>
          <p:cNvPr id="12" name="Text Box 5"/>
          <p:cNvSpPr txBox="1">
            <a:spLocks noChangeArrowheads="1"/>
          </p:cNvSpPr>
          <p:nvPr/>
        </p:nvSpPr>
        <p:spPr bwMode="auto">
          <a:xfrm>
            <a:off x="971550" y="4337050"/>
            <a:ext cx="6121400" cy="400050"/>
          </a:xfrm>
          <a:prstGeom prst="rect">
            <a:avLst/>
          </a:prstGeom>
          <a:noFill/>
          <a:ln w="9525">
            <a:noFill/>
            <a:miter lim="800000"/>
            <a:headEnd/>
            <a:tailEnd/>
          </a:ln>
          <a:effectLst/>
        </p:spPr>
        <p:txBody>
          <a:bodyPr>
            <a:spAutoFit/>
          </a:bodyPr>
          <a:lstStyle/>
          <a:p>
            <a:pPr>
              <a:spcBef>
                <a:spcPct val="50000"/>
              </a:spcBef>
              <a:defRPr/>
            </a:pPr>
            <a:r>
              <a:rPr lang="zh-CN" altLang="en-US" sz="2000" dirty="0">
                <a:solidFill>
                  <a:schemeClr val="accent1"/>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电子对的空间结构与分子空间结构的关系</a:t>
            </a:r>
          </a:p>
        </p:txBody>
      </p:sp>
      <p:sp>
        <p:nvSpPr>
          <p:cNvPr id="160775"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500"/>
                                        <p:tgtEl>
                                          <p:spTgt spid="1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dissolve">
                                      <p:cBhvr>
                                        <p:cTn id="17" dur="500"/>
                                        <p:tgtEl>
                                          <p:spTgt spid="1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dissolve">
                                      <p:cBhvr>
                                        <p:cTn id="22" dur="500"/>
                                        <p:tgtEl>
                                          <p:spTgt spid="1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dissolve">
                                      <p:cBhvr>
                                        <p:cTn id="27" dur="500"/>
                                        <p:tgtEl>
                                          <p:spTgt spid="1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2818" name="Picture 2" descr="23"/>
          <p:cNvPicPr>
            <a:picLocks noChangeAspect="1" noChangeArrowheads="1"/>
          </p:cNvPicPr>
          <p:nvPr/>
        </p:nvPicPr>
        <p:blipFill>
          <a:blip r:embed="rId3">
            <a:extLst>
              <a:ext uri="{28A0092B-C50C-407E-A947-70E740481C1C}">
                <a14:useLocalDpi xmlns:a14="http://schemas.microsoft.com/office/drawing/2010/main" val="0"/>
              </a:ext>
            </a:extLst>
          </a:blip>
          <a:srcRect t="4704" r="1129" b="4300"/>
          <a:stretch>
            <a:fillRect/>
          </a:stretch>
        </p:blipFill>
        <p:spPr bwMode="auto">
          <a:xfrm>
            <a:off x="1619250" y="1065213"/>
            <a:ext cx="5761038" cy="402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600450" y="762000"/>
            <a:ext cx="1800225" cy="369888"/>
          </a:xfrm>
          <a:prstGeom prst="rect">
            <a:avLst/>
          </a:prstGeom>
          <a:noFill/>
        </p:spPr>
        <p:txBody>
          <a:bodyPr>
            <a:spAutoFit/>
          </a:bodyPr>
          <a:lstStyle/>
          <a:p>
            <a:pPr>
              <a:defRPr/>
            </a:pPr>
            <a:r>
              <a:rPr lang="zh-CN" altLang="en-US" dirty="0">
                <a:solidFill>
                  <a:srgbClr val="0000CC"/>
                </a:solidFill>
                <a:latin typeface="+mn-ea"/>
                <a:ea typeface="+mn-ea"/>
              </a:rPr>
              <a:t>各种分子的构型</a:t>
            </a:r>
          </a:p>
        </p:txBody>
      </p:sp>
      <p:sp>
        <p:nvSpPr>
          <p:cNvPr id="162820"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2.2.4 </a:t>
            </a:r>
            <a:r>
              <a:rPr lang="zh-CN" altLang="en-US" sz="2800">
                <a:latin typeface="微软雅黑" panose="020B0503020204020204" pitchFamily="34" charset="-122"/>
                <a:ea typeface="微软雅黑" panose="020B0503020204020204" pitchFamily="34" charset="-122"/>
              </a:rPr>
              <a:t>价层电子对互斥理论</a:t>
            </a:r>
          </a:p>
        </p:txBody>
      </p:sp>
    </p:spTree>
  </p:cSld>
  <p:clrMapOvr>
    <a:masterClrMapping/>
  </p:clrMapOvr>
  <p:transition spd="slow" advTm="0">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Text Box 55"/>
          <p:cNvSpPr txBox="1">
            <a:spLocks noChangeArrowheads="1"/>
          </p:cNvSpPr>
          <p:nvPr/>
        </p:nvSpPr>
        <p:spPr bwMode="auto">
          <a:xfrm>
            <a:off x="755650" y="195263"/>
            <a:ext cx="495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2.3 </a:t>
            </a:r>
            <a:r>
              <a:rPr lang="zh-CN" altLang="en-US" sz="2800">
                <a:latin typeface="微软雅黑" panose="020B0503020204020204" pitchFamily="34" charset="-122"/>
                <a:ea typeface="微软雅黑" panose="020B0503020204020204" pitchFamily="34" charset="-122"/>
              </a:rPr>
              <a:t>配位键与配位化合物</a:t>
            </a:r>
          </a:p>
        </p:txBody>
      </p:sp>
      <p:sp>
        <p:nvSpPr>
          <p:cNvPr id="6" name="Rectangle 4"/>
          <p:cNvSpPr txBox="1">
            <a:spLocks noChangeArrowheads="1"/>
          </p:cNvSpPr>
          <p:nvPr/>
        </p:nvSpPr>
        <p:spPr>
          <a:xfrm>
            <a:off x="733425" y="1058863"/>
            <a:ext cx="7632700" cy="187325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457200">
              <a:lnSpc>
                <a:spcPct val="140000"/>
              </a:lnSpc>
              <a:buFont typeface="Wingdings" panose="05000000000000000000" pitchFamily="2" charset="2"/>
              <a:buNone/>
              <a:defRPr/>
            </a:pPr>
            <a:r>
              <a:rPr lang="zh-CN" altLang="en-US" sz="2400" kern="0" dirty="0" smtClean="0">
                <a:solidFill>
                  <a:srgbClr val="0000CC"/>
                </a:solidFill>
                <a:latin typeface="Times New Roman" panose="02020603050405020304" pitchFamily="18" charset="0"/>
                <a:cs typeface="Times New Roman" panose="02020603050405020304" pitchFamily="18" charset="0"/>
              </a:rPr>
              <a:t> 两个原子形成共价键时，只由其中一个原子提供电子对，此共价键称为</a:t>
            </a:r>
            <a:r>
              <a:rPr lang="zh-CN" altLang="en-US" sz="2400" kern="0" dirty="0" smtClean="0">
                <a:solidFill>
                  <a:srgbClr val="FF0000"/>
                </a:solidFill>
                <a:latin typeface="Times New Roman" panose="02020603050405020304" pitchFamily="18" charset="0"/>
                <a:cs typeface="Times New Roman" panose="02020603050405020304" pitchFamily="18" charset="0"/>
              </a:rPr>
              <a:t>配位键</a:t>
            </a:r>
            <a:r>
              <a:rPr lang="zh-CN" altLang="en-US" sz="2400" kern="0" dirty="0" smtClean="0">
                <a:solidFill>
                  <a:srgbClr val="0000CC"/>
                </a:solidFill>
                <a:latin typeface="Times New Roman" panose="02020603050405020304" pitchFamily="18" charset="0"/>
                <a:cs typeface="Times New Roman" panose="02020603050405020304" pitchFamily="18" charset="0"/>
              </a:rPr>
              <a:t>，通常用箭头表示电子对由</a:t>
            </a:r>
            <a:r>
              <a:rPr lang="zh-CN" altLang="en-US" sz="2400" kern="0" dirty="0" smtClean="0">
                <a:solidFill>
                  <a:srgbClr val="FF0000"/>
                </a:solidFill>
                <a:latin typeface="Times New Roman" panose="02020603050405020304" pitchFamily="18" charset="0"/>
                <a:cs typeface="Times New Roman" panose="02020603050405020304" pitchFamily="18" charset="0"/>
              </a:rPr>
              <a:t>给予体</a:t>
            </a:r>
            <a:r>
              <a:rPr lang="zh-CN" altLang="en-US" sz="2400" kern="0" dirty="0" smtClean="0">
                <a:solidFill>
                  <a:srgbClr val="0000CC"/>
                </a:solidFill>
                <a:latin typeface="Times New Roman" panose="02020603050405020304" pitchFamily="18" charset="0"/>
                <a:cs typeface="Times New Roman" panose="02020603050405020304" pitchFamily="18" charset="0"/>
              </a:rPr>
              <a:t>到</a:t>
            </a:r>
            <a:r>
              <a:rPr lang="zh-CN" altLang="en-US" sz="2400" kern="0" dirty="0" smtClean="0">
                <a:solidFill>
                  <a:srgbClr val="FF0000"/>
                </a:solidFill>
                <a:latin typeface="Times New Roman" panose="02020603050405020304" pitchFamily="18" charset="0"/>
                <a:cs typeface="Times New Roman" panose="02020603050405020304" pitchFamily="18" charset="0"/>
              </a:rPr>
              <a:t>接受体</a:t>
            </a:r>
            <a:r>
              <a:rPr lang="zh-CN" altLang="en-US" sz="2400" kern="0" dirty="0" smtClean="0">
                <a:solidFill>
                  <a:srgbClr val="0000CC"/>
                </a:solidFill>
                <a:latin typeface="Times New Roman" panose="02020603050405020304" pitchFamily="18" charset="0"/>
                <a:cs typeface="Times New Roman" panose="02020603050405020304" pitchFamily="18" charset="0"/>
              </a:rPr>
              <a:t>。形成的化合物叫</a:t>
            </a:r>
            <a:r>
              <a:rPr lang="zh-CN" altLang="en-US" sz="2400" kern="0" dirty="0" smtClean="0">
                <a:solidFill>
                  <a:srgbClr val="FF0000"/>
                </a:solidFill>
                <a:latin typeface="Times New Roman" panose="02020603050405020304" pitchFamily="18" charset="0"/>
                <a:cs typeface="Times New Roman" panose="02020603050405020304" pitchFamily="18" charset="0"/>
              </a:rPr>
              <a:t>配合物</a:t>
            </a:r>
            <a:r>
              <a:rPr lang="zh-CN" altLang="en-US" sz="2400" kern="0" dirty="0" smtClean="0">
                <a:solidFill>
                  <a:srgbClr val="0000CC"/>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defRPr/>
            </a:pPr>
            <a:endParaRPr lang="zh-CN" altLang="en-US" sz="2400" kern="0" dirty="0" smtClean="0">
              <a:solidFill>
                <a:srgbClr val="0000CC"/>
              </a:solidFill>
              <a:latin typeface="Times New Roman" panose="02020603050405020304" pitchFamily="18" charset="0"/>
              <a:cs typeface="Times New Roman" panose="02020603050405020304" pitchFamily="18" charset="0"/>
            </a:endParaRPr>
          </a:p>
        </p:txBody>
      </p:sp>
      <p:sp>
        <p:nvSpPr>
          <p:cNvPr id="3" name="矩形 2"/>
          <p:cNvSpPr/>
          <p:nvPr/>
        </p:nvSpPr>
        <p:spPr>
          <a:xfrm>
            <a:off x="1136650" y="2932113"/>
            <a:ext cx="4572000" cy="1570037"/>
          </a:xfrm>
          <a:prstGeom prst="rect">
            <a:avLst/>
          </a:prstGeom>
        </p:spPr>
        <p:txBody>
          <a:bodyPr>
            <a:spAutoFit/>
          </a:bodyPr>
          <a:lstStyle/>
          <a:p>
            <a:pPr>
              <a:lnSpc>
                <a:spcPct val="200000"/>
              </a:lnSpc>
              <a:buClr>
                <a:schemeClr val="tx1"/>
              </a:buClr>
              <a:buFont typeface="Wingdings" panose="05000000000000000000" pitchFamily="2" charset="2"/>
              <a:buChar char="Ø"/>
              <a:defRPr/>
            </a:pPr>
            <a:r>
              <a:rPr lang="zh-CN" altLang="en-US" sz="2400" kern="0" dirty="0">
                <a:latin typeface="+mn-ea"/>
                <a:ea typeface="+mn-ea"/>
                <a:cs typeface="Times New Roman" panose="02020603050405020304" pitchFamily="18" charset="0"/>
              </a:rPr>
              <a:t>  </a:t>
            </a:r>
            <a:r>
              <a:rPr lang="zh-CN" altLang="en-US" sz="2400" kern="0" dirty="0">
                <a:solidFill>
                  <a:srgbClr val="FF0000"/>
                </a:solidFill>
                <a:latin typeface="+mn-ea"/>
                <a:ea typeface="+mn-ea"/>
                <a:cs typeface="Times New Roman" panose="02020603050405020304" pitchFamily="18" charset="0"/>
              </a:rPr>
              <a:t>配合物的组成</a:t>
            </a:r>
          </a:p>
          <a:p>
            <a:pPr>
              <a:lnSpc>
                <a:spcPct val="200000"/>
              </a:lnSpc>
              <a:buClr>
                <a:schemeClr val="tx1"/>
              </a:buClr>
              <a:buFont typeface="Wingdings" panose="05000000000000000000" pitchFamily="2" charset="2"/>
              <a:buChar char="Ø"/>
              <a:defRPr/>
            </a:pPr>
            <a:r>
              <a:rPr lang="zh-CN" altLang="en-US" sz="2400" kern="0" dirty="0">
                <a:solidFill>
                  <a:srgbClr val="FF0000"/>
                </a:solidFill>
                <a:latin typeface="+mn-ea"/>
                <a:ea typeface="+mn-ea"/>
                <a:cs typeface="Times New Roman" panose="02020603050405020304" pitchFamily="18" charset="0"/>
              </a:rPr>
              <a:t>  配合物的命名</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000125" y="809625"/>
            <a:ext cx="5795963"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配合物的组成</a:t>
            </a:r>
          </a:p>
        </p:txBody>
      </p:sp>
      <p:sp>
        <p:nvSpPr>
          <p:cNvPr id="30" name="Line 3"/>
          <p:cNvSpPr>
            <a:spLocks noChangeShapeType="1"/>
          </p:cNvSpPr>
          <p:nvPr/>
        </p:nvSpPr>
        <p:spPr bwMode="auto">
          <a:xfrm>
            <a:off x="2525713" y="1562100"/>
            <a:ext cx="647700" cy="0"/>
          </a:xfrm>
          <a:prstGeom prst="line">
            <a:avLst/>
          </a:prstGeom>
          <a:noFill/>
          <a:ln w="38100">
            <a:solidFill>
              <a:srgbClr val="D60093"/>
            </a:solidFill>
            <a:miter lim="800000"/>
            <a:headEnd/>
            <a:tailEnd type="triangle" w="med" len="me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31" name="Line 4"/>
          <p:cNvSpPr>
            <a:spLocks noChangeShapeType="1"/>
          </p:cNvSpPr>
          <p:nvPr/>
        </p:nvSpPr>
        <p:spPr bwMode="auto">
          <a:xfrm>
            <a:off x="2886075" y="1562100"/>
            <a:ext cx="0" cy="900113"/>
          </a:xfrm>
          <a:prstGeom prst="line">
            <a:avLst/>
          </a:prstGeom>
          <a:noFill/>
          <a:ln w="38100">
            <a:solidFill>
              <a:srgbClr val="D60093"/>
            </a:solidFill>
            <a:miter lim="800000"/>
            <a:headEnd/>
            <a:tailEn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32" name="Line 5"/>
          <p:cNvSpPr>
            <a:spLocks noChangeShapeType="1"/>
          </p:cNvSpPr>
          <p:nvPr/>
        </p:nvSpPr>
        <p:spPr bwMode="auto">
          <a:xfrm>
            <a:off x="2886075" y="2462213"/>
            <a:ext cx="360363" cy="0"/>
          </a:xfrm>
          <a:prstGeom prst="line">
            <a:avLst/>
          </a:prstGeom>
          <a:noFill/>
          <a:ln w="38100">
            <a:solidFill>
              <a:srgbClr val="D60093"/>
            </a:solidFill>
            <a:miter lim="800000"/>
            <a:headEnd/>
            <a:tailEnd type="triangle" w="med" len="me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33" name="Line 6"/>
          <p:cNvSpPr>
            <a:spLocks noChangeShapeType="1"/>
          </p:cNvSpPr>
          <p:nvPr/>
        </p:nvSpPr>
        <p:spPr bwMode="auto">
          <a:xfrm>
            <a:off x="4254500" y="1517650"/>
            <a:ext cx="503238" cy="0"/>
          </a:xfrm>
          <a:prstGeom prst="line">
            <a:avLst/>
          </a:prstGeom>
          <a:noFill/>
          <a:ln w="38100">
            <a:solidFill>
              <a:srgbClr val="D60093"/>
            </a:solidFill>
            <a:miter lim="800000"/>
            <a:headEnd/>
            <a:tailEnd type="triangle" w="med" len="me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34" name="Line 7"/>
          <p:cNvSpPr>
            <a:spLocks noChangeShapeType="1"/>
          </p:cNvSpPr>
          <p:nvPr/>
        </p:nvSpPr>
        <p:spPr bwMode="auto">
          <a:xfrm>
            <a:off x="4470400" y="1517650"/>
            <a:ext cx="0" cy="720725"/>
          </a:xfrm>
          <a:prstGeom prst="line">
            <a:avLst/>
          </a:prstGeom>
          <a:noFill/>
          <a:ln w="38100">
            <a:solidFill>
              <a:srgbClr val="D60093"/>
            </a:solidFill>
            <a:miter lim="800000"/>
            <a:headEnd/>
            <a:tailEn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35" name="Line 8"/>
          <p:cNvSpPr>
            <a:spLocks noChangeShapeType="1"/>
          </p:cNvSpPr>
          <p:nvPr/>
        </p:nvSpPr>
        <p:spPr bwMode="auto">
          <a:xfrm>
            <a:off x="4470400" y="2238375"/>
            <a:ext cx="360363" cy="0"/>
          </a:xfrm>
          <a:prstGeom prst="line">
            <a:avLst/>
          </a:prstGeom>
          <a:noFill/>
          <a:ln w="38100">
            <a:solidFill>
              <a:srgbClr val="D60093"/>
            </a:solidFill>
            <a:miter lim="800000"/>
            <a:headEnd/>
            <a:tailEnd type="triangle" w="med" len="me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36" name="Text Box 9"/>
          <p:cNvSpPr txBox="1">
            <a:spLocks noChangeArrowheads="1"/>
          </p:cNvSpPr>
          <p:nvPr/>
        </p:nvSpPr>
        <p:spPr bwMode="auto">
          <a:xfrm>
            <a:off x="3173413" y="1774825"/>
            <a:ext cx="1152525" cy="400050"/>
          </a:xfrm>
          <a:prstGeom prst="rect">
            <a:avLst/>
          </a:prstGeom>
          <a:noFill/>
          <a:ln w="9525">
            <a:noFill/>
            <a:miter lim="800000"/>
            <a:headEnd/>
            <a:tailEnd/>
          </a:ln>
        </p:spPr>
        <p:txBody>
          <a:bodyPr>
            <a:spAutoFit/>
          </a:bodyPr>
          <a:lstStyle/>
          <a:p>
            <a:pPr>
              <a:spcBef>
                <a:spcPct val="50000"/>
              </a:spcBef>
              <a:defRPr/>
            </a:pPr>
            <a:r>
              <a:rPr kumimoji="1" lang="zh-CN" altLang="en-US" sz="2000" dirty="0">
                <a:solidFill>
                  <a:srgbClr val="FF0000"/>
                </a:solidFill>
                <a:latin typeface="Times New Roman" panose="02020603050405020304" pitchFamily="18" charset="0"/>
                <a:ea typeface="+mn-ea"/>
                <a:cs typeface="Times New Roman" panose="02020603050405020304" pitchFamily="18" charset="0"/>
              </a:rPr>
              <a:t>配离子</a:t>
            </a:r>
          </a:p>
        </p:txBody>
      </p:sp>
      <p:sp>
        <p:nvSpPr>
          <p:cNvPr id="37" name="Text Box 23"/>
          <p:cNvSpPr txBox="1">
            <a:spLocks noChangeArrowheads="1"/>
          </p:cNvSpPr>
          <p:nvPr/>
        </p:nvSpPr>
        <p:spPr bwMode="auto">
          <a:xfrm>
            <a:off x="4902200" y="1993900"/>
            <a:ext cx="4392613" cy="400050"/>
          </a:xfrm>
          <a:prstGeom prst="rect">
            <a:avLst/>
          </a:prstGeom>
          <a:noFill/>
          <a:ln w="9525">
            <a:noFill/>
            <a:miter lim="800000"/>
            <a:headEnd/>
            <a:tailEnd/>
          </a:ln>
        </p:spPr>
        <p:txBody>
          <a:bodyPr>
            <a:spAutoFit/>
          </a:bodyPr>
          <a:lstStyle/>
          <a:p>
            <a:pPr>
              <a:defRPr/>
            </a:pPr>
            <a:r>
              <a:rPr kumimoji="1" lang="zh-CN" altLang="en-US" sz="2000" dirty="0">
                <a:latin typeface="Times New Roman" panose="02020603050405020304" pitchFamily="18" charset="0"/>
                <a:ea typeface="+mn-ea"/>
                <a:cs typeface="Times New Roman" panose="02020603050405020304" pitchFamily="18" charset="0"/>
              </a:rPr>
              <a:t>配体</a:t>
            </a:r>
            <a:r>
              <a:rPr kumimoji="1" lang="zh-CN" altLang="en-US" sz="2000" dirty="0">
                <a:solidFill>
                  <a:srgbClr val="FF0000"/>
                </a:solidFill>
                <a:latin typeface="Times New Roman" panose="02020603050405020304" pitchFamily="18" charset="0"/>
                <a:ea typeface="+mn-ea"/>
                <a:cs typeface="Times New Roman" panose="02020603050405020304" pitchFamily="18" charset="0"/>
              </a:rPr>
              <a:t>（中性分子或阴离子）</a:t>
            </a:r>
          </a:p>
        </p:txBody>
      </p:sp>
      <p:sp>
        <p:nvSpPr>
          <p:cNvPr id="38" name="Text Box 24"/>
          <p:cNvSpPr txBox="1">
            <a:spLocks noChangeArrowheads="1"/>
          </p:cNvSpPr>
          <p:nvPr/>
        </p:nvSpPr>
        <p:spPr bwMode="auto">
          <a:xfrm>
            <a:off x="3246438" y="1373188"/>
            <a:ext cx="933450" cy="400050"/>
          </a:xfrm>
          <a:prstGeom prst="rect">
            <a:avLst/>
          </a:prstGeom>
          <a:noFill/>
          <a:ln w="9525">
            <a:noFill/>
            <a:miter lim="800000"/>
            <a:headEnd/>
            <a:tailEnd/>
          </a:ln>
        </p:spPr>
        <p:txBody>
          <a:bodyPr>
            <a:spAutoFit/>
          </a:bodyPr>
          <a:lstStyle/>
          <a:p>
            <a:pPr>
              <a:defRPr/>
            </a:pPr>
            <a:r>
              <a:rPr kumimoji="1" lang="zh-CN" altLang="en-US" sz="2000" dirty="0">
                <a:latin typeface="Times New Roman" panose="02020603050405020304" pitchFamily="18" charset="0"/>
                <a:ea typeface="+mn-ea"/>
                <a:cs typeface="Times New Roman" panose="02020603050405020304" pitchFamily="18" charset="0"/>
              </a:rPr>
              <a:t>内层</a:t>
            </a:r>
          </a:p>
        </p:txBody>
      </p:sp>
      <p:sp>
        <p:nvSpPr>
          <p:cNvPr id="39" name="Text Box 25"/>
          <p:cNvSpPr txBox="1">
            <a:spLocks noChangeArrowheads="1"/>
          </p:cNvSpPr>
          <p:nvPr/>
        </p:nvSpPr>
        <p:spPr bwMode="auto">
          <a:xfrm>
            <a:off x="4902200" y="1373188"/>
            <a:ext cx="3527425" cy="400050"/>
          </a:xfrm>
          <a:prstGeom prst="rect">
            <a:avLst/>
          </a:prstGeom>
          <a:noFill/>
          <a:ln w="9525">
            <a:noFill/>
            <a:miter lim="800000"/>
            <a:headEnd/>
            <a:tailEnd/>
          </a:ln>
        </p:spPr>
        <p:txBody>
          <a:bodyPr>
            <a:spAutoFit/>
          </a:bodyPr>
          <a:lstStyle/>
          <a:p>
            <a:pPr>
              <a:defRPr/>
            </a:pPr>
            <a:r>
              <a:rPr kumimoji="1" lang="zh-CN" altLang="en-US" sz="2000" dirty="0">
                <a:latin typeface="Times New Roman" panose="02020603050405020304" pitchFamily="18" charset="0"/>
                <a:ea typeface="+mn-ea"/>
                <a:cs typeface="Times New Roman" panose="02020603050405020304" pitchFamily="18" charset="0"/>
              </a:rPr>
              <a:t>中心离子</a:t>
            </a:r>
            <a:r>
              <a:rPr kumimoji="1" lang="zh-CN" altLang="en-US" sz="2000" dirty="0">
                <a:solidFill>
                  <a:srgbClr val="FF0000"/>
                </a:solidFill>
                <a:latin typeface="Times New Roman" panose="02020603050405020304" pitchFamily="18" charset="0"/>
                <a:ea typeface="+mn-ea"/>
                <a:cs typeface="Times New Roman" panose="02020603050405020304" pitchFamily="18" charset="0"/>
              </a:rPr>
              <a:t>（阳离子）</a:t>
            </a:r>
          </a:p>
        </p:txBody>
      </p:sp>
      <p:sp>
        <p:nvSpPr>
          <p:cNvPr id="40" name="Text Box 26"/>
          <p:cNvSpPr txBox="1">
            <a:spLocks noChangeArrowheads="1"/>
          </p:cNvSpPr>
          <p:nvPr/>
        </p:nvSpPr>
        <p:spPr bwMode="auto">
          <a:xfrm>
            <a:off x="1331913" y="1343025"/>
            <a:ext cx="1389062" cy="461963"/>
          </a:xfrm>
          <a:prstGeom prst="rect">
            <a:avLst/>
          </a:prstGeom>
          <a:noFill/>
          <a:ln w="9525">
            <a:noFill/>
            <a:miter lim="800000"/>
            <a:headEnd/>
            <a:tailEnd/>
          </a:ln>
        </p:spPr>
        <p:txBody>
          <a:bodyPr>
            <a:spAutoFit/>
          </a:bodyPr>
          <a:lstStyle/>
          <a:p>
            <a:pPr>
              <a:defRPr/>
            </a:pPr>
            <a:r>
              <a:rPr kumimoji="1" lang="zh-CN" altLang="en-US" sz="2400" dirty="0">
                <a:latin typeface="Times New Roman" panose="02020603050405020304" pitchFamily="18" charset="0"/>
                <a:ea typeface="+mn-ea"/>
                <a:cs typeface="Times New Roman" panose="02020603050405020304" pitchFamily="18" charset="0"/>
              </a:rPr>
              <a:t>配合物</a:t>
            </a:r>
          </a:p>
        </p:txBody>
      </p:sp>
      <p:sp>
        <p:nvSpPr>
          <p:cNvPr id="41" name="Text Box 27"/>
          <p:cNvSpPr txBox="1">
            <a:spLocks noChangeArrowheads="1"/>
          </p:cNvSpPr>
          <p:nvPr/>
        </p:nvSpPr>
        <p:spPr bwMode="auto">
          <a:xfrm>
            <a:off x="3163888" y="2266950"/>
            <a:ext cx="1511300" cy="400050"/>
          </a:xfrm>
          <a:prstGeom prst="rect">
            <a:avLst/>
          </a:prstGeom>
          <a:noFill/>
          <a:ln w="9525">
            <a:noFill/>
            <a:miter lim="800000"/>
            <a:headEnd/>
            <a:tailEnd/>
          </a:ln>
        </p:spPr>
        <p:txBody>
          <a:bodyPr>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 外层 </a:t>
            </a:r>
          </a:p>
        </p:txBody>
      </p:sp>
      <p:sp>
        <p:nvSpPr>
          <p:cNvPr id="48" name="Text Box 15"/>
          <p:cNvSpPr txBox="1">
            <a:spLocks noChangeArrowheads="1"/>
          </p:cNvSpPr>
          <p:nvPr/>
        </p:nvSpPr>
        <p:spPr bwMode="auto">
          <a:xfrm>
            <a:off x="3919538" y="3954463"/>
            <a:ext cx="492125" cy="1150937"/>
          </a:xfrm>
          <a:prstGeom prst="rect">
            <a:avLst/>
          </a:prstGeom>
          <a:noFill/>
          <a:ln w="9525">
            <a:noFill/>
            <a:miter lim="800000"/>
            <a:headEnd/>
            <a:tailEnd/>
          </a:ln>
        </p:spPr>
        <p:txBody>
          <a:bodyPr vert="eaVert">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中心原子</a:t>
            </a:r>
          </a:p>
        </p:txBody>
      </p:sp>
      <p:sp>
        <p:nvSpPr>
          <p:cNvPr id="43" name="Text Box 10"/>
          <p:cNvSpPr txBox="1">
            <a:spLocks noChangeArrowheads="1"/>
          </p:cNvSpPr>
          <p:nvPr/>
        </p:nvSpPr>
        <p:spPr bwMode="auto">
          <a:xfrm>
            <a:off x="3749675" y="3006725"/>
            <a:ext cx="3527425" cy="554038"/>
          </a:xfrm>
          <a:prstGeom prst="rect">
            <a:avLst/>
          </a:prstGeom>
          <a:noFill/>
          <a:ln w="9525">
            <a:noFill/>
            <a:miter lim="800000"/>
            <a:headEnd/>
            <a:tailEnd/>
          </a:ln>
        </p:spPr>
        <p:txBody>
          <a:bodyPr>
            <a:spAutoFit/>
          </a:bodyPr>
          <a:lstStyle/>
          <a:p>
            <a:pPr>
              <a:spcBef>
                <a:spcPct val="50000"/>
              </a:spcBef>
              <a:defRPr/>
            </a:pPr>
            <a:r>
              <a:rPr kumimoji="1" lang="en-US" altLang="zh-CN" sz="3000" dirty="0">
                <a:latin typeface="Times New Roman" panose="02020603050405020304" pitchFamily="18" charset="0"/>
                <a:ea typeface="+mn-ea"/>
                <a:cs typeface="Times New Roman" panose="02020603050405020304" pitchFamily="18" charset="0"/>
              </a:rPr>
              <a:t>[</a:t>
            </a:r>
            <a:r>
              <a:rPr kumimoji="1" lang="en-US" altLang="zh-CN" sz="3000" dirty="0">
                <a:solidFill>
                  <a:srgbClr val="FF0000"/>
                </a:solidFill>
                <a:latin typeface="Times New Roman" panose="02020603050405020304" pitchFamily="18" charset="0"/>
                <a:ea typeface="+mn-ea"/>
                <a:cs typeface="Times New Roman" panose="02020603050405020304" pitchFamily="18" charset="0"/>
              </a:rPr>
              <a:t>Cu</a:t>
            </a:r>
            <a:r>
              <a:rPr kumimoji="1" lang="en-US" altLang="zh-CN" sz="3000" dirty="0">
                <a:solidFill>
                  <a:srgbClr val="FFFF66"/>
                </a:solidFill>
                <a:latin typeface="Times New Roman" panose="02020603050405020304" pitchFamily="18" charset="0"/>
                <a:ea typeface="+mn-ea"/>
                <a:cs typeface="Times New Roman" panose="02020603050405020304" pitchFamily="18" charset="0"/>
              </a:rPr>
              <a:t> </a:t>
            </a:r>
            <a:r>
              <a:rPr kumimoji="1" lang="en-US" altLang="zh-CN" sz="3000" dirty="0">
                <a:latin typeface="Times New Roman" panose="02020603050405020304" pitchFamily="18" charset="0"/>
                <a:ea typeface="+mn-ea"/>
                <a:cs typeface="Times New Roman" panose="02020603050405020304" pitchFamily="18" charset="0"/>
              </a:rPr>
              <a:t>(</a:t>
            </a:r>
            <a:r>
              <a:rPr kumimoji="1" lang="en-US" altLang="zh-CN" sz="3000" dirty="0">
                <a:solidFill>
                  <a:srgbClr val="0000CC"/>
                </a:solidFill>
                <a:latin typeface="Times New Roman" panose="02020603050405020304" pitchFamily="18" charset="0"/>
                <a:ea typeface="+mn-ea"/>
                <a:cs typeface="Times New Roman" panose="02020603050405020304" pitchFamily="18" charset="0"/>
              </a:rPr>
              <a:t>N</a:t>
            </a:r>
            <a:r>
              <a:rPr kumimoji="1" lang="en-US" altLang="zh-CN" sz="3000" dirty="0">
                <a:solidFill>
                  <a:srgbClr val="FF0000"/>
                </a:solidFill>
                <a:latin typeface="Times New Roman" panose="02020603050405020304" pitchFamily="18" charset="0"/>
                <a:ea typeface="+mn-ea"/>
                <a:cs typeface="Times New Roman" panose="02020603050405020304" pitchFamily="18" charset="0"/>
              </a:rPr>
              <a:t>H</a:t>
            </a:r>
            <a:r>
              <a:rPr kumimoji="1" lang="en-US" altLang="zh-CN" sz="3000" baseline="-25000" dirty="0">
                <a:solidFill>
                  <a:srgbClr val="FF0000"/>
                </a:solidFill>
                <a:latin typeface="Times New Roman" panose="02020603050405020304" pitchFamily="18" charset="0"/>
                <a:ea typeface="+mn-ea"/>
                <a:cs typeface="Times New Roman" panose="02020603050405020304" pitchFamily="18" charset="0"/>
              </a:rPr>
              <a:t>3</a:t>
            </a:r>
            <a:r>
              <a:rPr kumimoji="1" lang="en-US" altLang="zh-CN" sz="3000" dirty="0">
                <a:latin typeface="Times New Roman" panose="02020603050405020304" pitchFamily="18" charset="0"/>
                <a:ea typeface="+mn-ea"/>
                <a:cs typeface="Times New Roman" panose="02020603050405020304" pitchFamily="18" charset="0"/>
              </a:rPr>
              <a:t>)</a:t>
            </a:r>
            <a:r>
              <a:rPr kumimoji="1" lang="en-US" altLang="zh-CN" sz="3000" baseline="-25000" dirty="0">
                <a:latin typeface="Times New Roman" panose="02020603050405020304" pitchFamily="18" charset="0"/>
                <a:ea typeface="+mn-ea"/>
                <a:cs typeface="Times New Roman" panose="02020603050405020304" pitchFamily="18" charset="0"/>
              </a:rPr>
              <a:t>4 </a:t>
            </a:r>
            <a:r>
              <a:rPr kumimoji="1" lang="en-US" altLang="zh-CN" sz="3000" dirty="0">
                <a:latin typeface="Times New Roman" panose="02020603050405020304" pitchFamily="18" charset="0"/>
                <a:ea typeface="+mn-ea"/>
                <a:cs typeface="Times New Roman" panose="02020603050405020304" pitchFamily="18" charset="0"/>
              </a:rPr>
              <a:t>]</a:t>
            </a:r>
            <a:r>
              <a:rPr kumimoji="1" lang="en-US" altLang="zh-CN" sz="3000" baseline="30000" dirty="0">
                <a:latin typeface="Times New Roman" panose="02020603050405020304" pitchFamily="18" charset="0"/>
                <a:ea typeface="+mn-ea"/>
                <a:cs typeface="Times New Roman" panose="02020603050405020304" pitchFamily="18" charset="0"/>
              </a:rPr>
              <a:t>2+ </a:t>
            </a:r>
            <a:r>
              <a:rPr kumimoji="1" lang="en-US" altLang="zh-CN" sz="3000" dirty="0">
                <a:solidFill>
                  <a:srgbClr val="FF0000"/>
                </a:solidFill>
                <a:latin typeface="Times New Roman" panose="02020603050405020304" pitchFamily="18" charset="0"/>
                <a:ea typeface="+mn-ea"/>
                <a:cs typeface="Times New Roman" panose="02020603050405020304" pitchFamily="18" charset="0"/>
              </a:rPr>
              <a:t>SO</a:t>
            </a:r>
            <a:r>
              <a:rPr kumimoji="1" lang="en-US" altLang="zh-CN" sz="3000" baseline="-25000" dirty="0">
                <a:solidFill>
                  <a:srgbClr val="FF0000"/>
                </a:solidFill>
                <a:latin typeface="Times New Roman" panose="02020603050405020304" pitchFamily="18" charset="0"/>
                <a:ea typeface="+mn-ea"/>
                <a:cs typeface="Times New Roman" panose="02020603050405020304" pitchFamily="18" charset="0"/>
              </a:rPr>
              <a:t>4</a:t>
            </a:r>
            <a:r>
              <a:rPr kumimoji="1" lang="en-US" altLang="zh-CN" sz="3000" baseline="30000" dirty="0">
                <a:solidFill>
                  <a:srgbClr val="FF0000"/>
                </a:solidFill>
                <a:latin typeface="Times New Roman" panose="02020603050405020304" pitchFamily="18" charset="0"/>
                <a:ea typeface="+mn-ea"/>
                <a:cs typeface="Times New Roman" panose="02020603050405020304" pitchFamily="18" charset="0"/>
              </a:rPr>
              <a:t>2-</a:t>
            </a:r>
          </a:p>
        </p:txBody>
      </p:sp>
      <p:sp>
        <p:nvSpPr>
          <p:cNvPr id="44" name="Line 11"/>
          <p:cNvSpPr>
            <a:spLocks noChangeShapeType="1"/>
          </p:cNvSpPr>
          <p:nvPr/>
        </p:nvSpPr>
        <p:spPr bwMode="auto">
          <a:xfrm>
            <a:off x="4179888" y="3429000"/>
            <a:ext cx="0" cy="503238"/>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wrap="none"/>
          <a:lstStyle/>
          <a:p>
            <a:pPr>
              <a:defRPr/>
            </a:pPr>
            <a:endParaRPr lang="zh-CN" altLang="en-US" sz="2000">
              <a:latin typeface="Times New Roman" panose="02020603050405020304" pitchFamily="18" charset="0"/>
              <a:cs typeface="Times New Roman" panose="02020603050405020304" pitchFamily="18" charset="0"/>
            </a:endParaRPr>
          </a:p>
        </p:txBody>
      </p:sp>
      <p:sp>
        <p:nvSpPr>
          <p:cNvPr id="49" name="Text Box 17"/>
          <p:cNvSpPr txBox="1">
            <a:spLocks noChangeArrowheads="1"/>
          </p:cNvSpPr>
          <p:nvPr/>
        </p:nvSpPr>
        <p:spPr bwMode="auto">
          <a:xfrm>
            <a:off x="4941888" y="3992563"/>
            <a:ext cx="492125" cy="679450"/>
          </a:xfrm>
          <a:prstGeom prst="rect">
            <a:avLst/>
          </a:prstGeom>
          <a:noFill/>
          <a:ln w="9525">
            <a:noFill/>
            <a:miter lim="800000"/>
            <a:headEnd/>
            <a:tailEnd/>
          </a:ln>
        </p:spPr>
        <p:txBody>
          <a:bodyPr vert="eaVert">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配体</a:t>
            </a:r>
          </a:p>
        </p:txBody>
      </p:sp>
      <p:sp>
        <p:nvSpPr>
          <p:cNvPr id="50" name="Text Box 18"/>
          <p:cNvSpPr txBox="1">
            <a:spLocks noChangeArrowheads="1"/>
          </p:cNvSpPr>
          <p:nvPr/>
        </p:nvSpPr>
        <p:spPr bwMode="auto">
          <a:xfrm>
            <a:off x="5364163" y="3932238"/>
            <a:ext cx="492125" cy="863600"/>
          </a:xfrm>
          <a:prstGeom prst="rect">
            <a:avLst/>
          </a:prstGeom>
          <a:noFill/>
          <a:ln w="9525">
            <a:noFill/>
            <a:miter lim="800000"/>
            <a:headEnd/>
            <a:tailEnd/>
          </a:ln>
        </p:spPr>
        <p:txBody>
          <a:bodyPr vert="eaVert">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配位数</a:t>
            </a:r>
          </a:p>
        </p:txBody>
      </p:sp>
      <p:sp>
        <p:nvSpPr>
          <p:cNvPr id="51" name="AutoShape 19"/>
          <p:cNvSpPr>
            <a:spLocks/>
          </p:cNvSpPr>
          <p:nvPr/>
        </p:nvSpPr>
        <p:spPr bwMode="auto">
          <a:xfrm rot="16200000" flipH="1" flipV="1">
            <a:off x="4717257" y="2021681"/>
            <a:ext cx="215900" cy="1871663"/>
          </a:xfrm>
          <a:prstGeom prst="leftBrace">
            <a:avLst>
              <a:gd name="adj1" fmla="val 55607"/>
              <a:gd name="adj2" fmla="val 50000"/>
            </a:avLst>
          </a:prstGeom>
          <a:ln>
            <a:headEnd/>
            <a:tailEnd/>
          </a:ln>
        </p:spPr>
        <p:style>
          <a:lnRef idx="2">
            <a:schemeClr val="accent2"/>
          </a:lnRef>
          <a:fillRef idx="0">
            <a:schemeClr val="accent2"/>
          </a:fillRef>
          <a:effectRef idx="1">
            <a:schemeClr val="accent2"/>
          </a:effectRef>
          <a:fontRef idx="minor">
            <a:schemeClr val="tx1"/>
          </a:fontRef>
        </p:style>
        <p:txBody>
          <a:bodyPr rot="10800000" vert="eaVert" wrap="none" anchor="ctr"/>
          <a:lstStyle/>
          <a:p>
            <a:pPr>
              <a:defRPr/>
            </a:pPr>
            <a:endParaRPr lang="zh-CN" altLang="en-US" sz="2000">
              <a:latin typeface="Times New Roman" panose="02020603050405020304" pitchFamily="18" charset="0"/>
              <a:cs typeface="Times New Roman" panose="02020603050405020304" pitchFamily="18" charset="0"/>
            </a:endParaRPr>
          </a:p>
        </p:txBody>
      </p:sp>
      <p:sp>
        <p:nvSpPr>
          <p:cNvPr id="52" name="Text Box 20"/>
          <p:cNvSpPr txBox="1">
            <a:spLocks noChangeArrowheads="1"/>
          </p:cNvSpPr>
          <p:nvPr/>
        </p:nvSpPr>
        <p:spPr bwMode="auto">
          <a:xfrm>
            <a:off x="4402138" y="2482850"/>
            <a:ext cx="1223962" cy="400050"/>
          </a:xfrm>
          <a:prstGeom prst="rect">
            <a:avLst/>
          </a:prstGeom>
          <a:noFill/>
          <a:ln w="9525">
            <a:noFill/>
            <a:miter lim="800000"/>
            <a:headEnd/>
            <a:tailEnd/>
          </a:ln>
        </p:spPr>
        <p:txBody>
          <a:bodyPr>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内层</a:t>
            </a:r>
          </a:p>
        </p:txBody>
      </p:sp>
      <p:sp>
        <p:nvSpPr>
          <p:cNvPr id="53" name="AutoShape 21"/>
          <p:cNvSpPr>
            <a:spLocks/>
          </p:cNvSpPr>
          <p:nvPr/>
        </p:nvSpPr>
        <p:spPr bwMode="auto">
          <a:xfrm rot="5400000" flipV="1">
            <a:off x="6383338" y="2589212"/>
            <a:ext cx="215900" cy="790575"/>
          </a:xfrm>
          <a:prstGeom prst="leftBrace">
            <a:avLst>
              <a:gd name="adj1" fmla="val 20864"/>
              <a:gd name="adj2" fmla="val 50000"/>
            </a:avLst>
          </a:prstGeom>
          <a:ln>
            <a:headEnd/>
            <a:tailEnd/>
          </a:ln>
        </p:spPr>
        <p:style>
          <a:lnRef idx="2">
            <a:schemeClr val="accent2"/>
          </a:lnRef>
          <a:fillRef idx="0">
            <a:schemeClr val="accent2"/>
          </a:fillRef>
          <a:effectRef idx="1">
            <a:schemeClr val="accent2"/>
          </a:effectRef>
          <a:fontRef idx="minor">
            <a:schemeClr val="tx1"/>
          </a:fontRef>
        </p:style>
        <p:txBody>
          <a:bodyPr vert="eaVert" wrap="none" anchor="ctr"/>
          <a:lstStyle/>
          <a:p>
            <a:pPr>
              <a:defRPr/>
            </a:pPr>
            <a:endParaRPr lang="zh-CN" altLang="en-US" sz="2000">
              <a:latin typeface="Times New Roman" panose="02020603050405020304" pitchFamily="18" charset="0"/>
              <a:cs typeface="Times New Roman" panose="02020603050405020304" pitchFamily="18" charset="0"/>
            </a:endParaRPr>
          </a:p>
        </p:txBody>
      </p:sp>
      <p:sp>
        <p:nvSpPr>
          <p:cNvPr id="54" name="Text Box 22"/>
          <p:cNvSpPr txBox="1">
            <a:spLocks noChangeArrowheads="1"/>
          </p:cNvSpPr>
          <p:nvPr/>
        </p:nvSpPr>
        <p:spPr bwMode="auto">
          <a:xfrm>
            <a:off x="6092825" y="2522538"/>
            <a:ext cx="936625" cy="400050"/>
          </a:xfrm>
          <a:prstGeom prst="rect">
            <a:avLst/>
          </a:prstGeom>
          <a:noFill/>
          <a:ln w="9525">
            <a:noFill/>
            <a:miter lim="800000"/>
            <a:headEnd/>
            <a:tailEnd/>
          </a:ln>
        </p:spPr>
        <p:txBody>
          <a:bodyPr>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外层</a:t>
            </a:r>
          </a:p>
        </p:txBody>
      </p:sp>
      <p:sp>
        <p:nvSpPr>
          <p:cNvPr id="168977" name="AutoShape 13"/>
          <p:cNvSpPr>
            <a:spLocks/>
          </p:cNvSpPr>
          <p:nvPr/>
        </p:nvSpPr>
        <p:spPr bwMode="auto">
          <a:xfrm rot="-5400000">
            <a:off x="4997450" y="3097213"/>
            <a:ext cx="255588" cy="1166812"/>
          </a:xfrm>
          <a:prstGeom prst="leftBrace">
            <a:avLst>
              <a:gd name="adj1" fmla="val 26334"/>
              <a:gd name="adj2" fmla="val 50000"/>
            </a:avLst>
          </a:prstGeom>
          <a:solidFill>
            <a:srgbClr val="00FFFF"/>
          </a:solidFill>
          <a:ln w="9525">
            <a:solidFill>
              <a:schemeClr val="tx1"/>
            </a:solidFill>
            <a:miter lim="800000"/>
            <a:headEnd/>
            <a:tailEnd/>
          </a:ln>
        </p:spPr>
        <p:txBody>
          <a:bodyPr vert="eaVert" wrap="none" anchor="ctr"/>
          <a:lstStyle/>
          <a:p>
            <a:endParaRPr lang="zh-CN" altLang="en-US"/>
          </a:p>
        </p:txBody>
      </p:sp>
      <p:sp>
        <p:nvSpPr>
          <p:cNvPr id="55" name="Line 11"/>
          <p:cNvSpPr>
            <a:spLocks noChangeShapeType="1"/>
          </p:cNvSpPr>
          <p:nvPr/>
        </p:nvSpPr>
        <p:spPr bwMode="auto">
          <a:xfrm>
            <a:off x="4772025" y="3429000"/>
            <a:ext cx="0" cy="503238"/>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wrap="none"/>
          <a:lstStyle/>
          <a:p>
            <a:pPr>
              <a:defRPr/>
            </a:pPr>
            <a:endParaRPr lang="zh-CN" altLang="en-US" sz="2000">
              <a:latin typeface="Times New Roman" panose="02020603050405020304" pitchFamily="18" charset="0"/>
              <a:cs typeface="Times New Roman" panose="02020603050405020304" pitchFamily="18" charset="0"/>
            </a:endParaRPr>
          </a:p>
        </p:txBody>
      </p:sp>
      <p:sp>
        <p:nvSpPr>
          <p:cNvPr id="57" name="Line 11"/>
          <p:cNvSpPr>
            <a:spLocks noChangeShapeType="1"/>
          </p:cNvSpPr>
          <p:nvPr/>
        </p:nvSpPr>
        <p:spPr bwMode="auto">
          <a:xfrm>
            <a:off x="5570538" y="3513138"/>
            <a:ext cx="0" cy="43180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wrap="none"/>
          <a:lstStyle/>
          <a:p>
            <a:pPr>
              <a:defRPr/>
            </a:pPr>
            <a:endParaRPr lang="zh-CN" altLang="en-US" sz="2000">
              <a:latin typeface="Times New Roman" panose="02020603050405020304" pitchFamily="18" charset="0"/>
              <a:cs typeface="Times New Roman" panose="02020603050405020304" pitchFamily="18" charset="0"/>
            </a:endParaRPr>
          </a:p>
        </p:txBody>
      </p:sp>
      <p:sp>
        <p:nvSpPr>
          <p:cNvPr id="59" name="Text Box 15"/>
          <p:cNvSpPr txBox="1">
            <a:spLocks noChangeArrowheads="1"/>
          </p:cNvSpPr>
          <p:nvPr/>
        </p:nvSpPr>
        <p:spPr bwMode="auto">
          <a:xfrm>
            <a:off x="4541838" y="3992563"/>
            <a:ext cx="492125" cy="1150937"/>
          </a:xfrm>
          <a:prstGeom prst="rect">
            <a:avLst/>
          </a:prstGeom>
          <a:noFill/>
          <a:ln w="9525">
            <a:noFill/>
            <a:miter lim="800000"/>
            <a:headEnd/>
            <a:tailEnd/>
          </a:ln>
        </p:spPr>
        <p:txBody>
          <a:bodyPr vert="eaVert">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配位原子</a:t>
            </a:r>
          </a:p>
        </p:txBody>
      </p:sp>
      <p:sp>
        <p:nvSpPr>
          <p:cNvPr id="166940" name="Text Box 55"/>
          <p:cNvSpPr txBox="1">
            <a:spLocks noChangeArrowheads="1"/>
          </p:cNvSpPr>
          <p:nvPr/>
        </p:nvSpPr>
        <p:spPr bwMode="auto">
          <a:xfrm>
            <a:off x="755650" y="195263"/>
            <a:ext cx="495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2.3 </a:t>
            </a:r>
            <a:r>
              <a:rPr lang="zh-CN" altLang="en-US" sz="2800">
                <a:latin typeface="微软雅黑" panose="020B0503020204020204" pitchFamily="34" charset="-122"/>
                <a:ea typeface="微软雅黑" panose="020B0503020204020204" pitchFamily="34" charset="-122"/>
              </a:rPr>
              <a:t>配位键与配位化合物</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6897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8" grpId="0"/>
      <p:bldP spid="43" grpId="0"/>
      <p:bldP spid="49" grpId="0"/>
      <p:bldP spid="50" grpId="0"/>
      <p:bldP spid="51" grpId="0" animBg="1"/>
      <p:bldP spid="52" grpId="0"/>
      <p:bldP spid="53" grpId="0" animBg="1"/>
      <p:bldP spid="54" grpId="0"/>
      <p:bldP spid="168977" grpId="0" animBg="1"/>
      <p:bldP spid="59"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1000125" y="809625"/>
            <a:ext cx="5795963"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配合物的组成</a:t>
            </a:r>
          </a:p>
        </p:txBody>
      </p:sp>
      <p:sp>
        <p:nvSpPr>
          <p:cNvPr id="42" name="Text Box 20"/>
          <p:cNvSpPr txBox="1">
            <a:spLocks noChangeArrowheads="1"/>
          </p:cNvSpPr>
          <p:nvPr/>
        </p:nvSpPr>
        <p:spPr bwMode="auto">
          <a:xfrm>
            <a:off x="1062038" y="3724275"/>
            <a:ext cx="6562725" cy="1423988"/>
          </a:xfrm>
          <a:prstGeom prst="rect">
            <a:avLst/>
          </a:prstGeom>
          <a:noFill/>
          <a:ln w="9525">
            <a:noFill/>
            <a:miter lim="800000"/>
            <a:headEnd/>
            <a:tailEnd/>
          </a:ln>
        </p:spPr>
        <p:txBody>
          <a:bodyPr/>
          <a:lstStyle/>
          <a:p>
            <a:pPr marL="342900" indent="-342900">
              <a:spcBef>
                <a:spcPct val="50000"/>
              </a:spcBef>
              <a:buFont typeface="Wingdings" panose="05000000000000000000" pitchFamily="2" charset="2"/>
              <a:buChar char="l"/>
              <a:defRPr/>
            </a:pPr>
            <a:r>
              <a:rPr kumimoji="1" lang="zh-CN" altLang="en-US" sz="2000" dirty="0">
                <a:latin typeface="+mn-ea"/>
                <a:ea typeface="+mn-ea"/>
              </a:rPr>
              <a:t>中心原子是具有空轨道的离子或原子</a:t>
            </a:r>
            <a:endParaRPr kumimoji="1" lang="en-US" altLang="zh-CN" sz="2000" dirty="0">
              <a:latin typeface="+mn-ea"/>
              <a:ea typeface="+mn-ea"/>
            </a:endParaRPr>
          </a:p>
          <a:p>
            <a:pPr marL="342900" indent="-342900">
              <a:spcBef>
                <a:spcPct val="50000"/>
              </a:spcBef>
              <a:buFont typeface="Wingdings" panose="05000000000000000000" pitchFamily="2" charset="2"/>
              <a:buChar char="l"/>
              <a:defRPr/>
            </a:pPr>
            <a:r>
              <a:rPr kumimoji="1" lang="zh-CN" altLang="en-US" sz="2000" dirty="0">
                <a:latin typeface="+mn-ea"/>
                <a:ea typeface="+mn-ea"/>
              </a:rPr>
              <a:t>配位原子是具有孤电子对的元素</a:t>
            </a:r>
            <a:endParaRPr kumimoji="1" lang="en-US" altLang="zh-CN" sz="2000" dirty="0">
              <a:latin typeface="+mn-ea"/>
              <a:ea typeface="+mn-ea"/>
            </a:endParaRPr>
          </a:p>
          <a:p>
            <a:pPr marL="342900" indent="-342900">
              <a:spcBef>
                <a:spcPct val="50000"/>
              </a:spcBef>
              <a:buFont typeface="Wingdings" panose="05000000000000000000" pitchFamily="2" charset="2"/>
              <a:buChar char="l"/>
              <a:defRPr/>
            </a:pPr>
            <a:r>
              <a:rPr kumimoji="1" lang="zh-CN" altLang="en-US" sz="2000" dirty="0">
                <a:latin typeface="+mn-ea"/>
                <a:ea typeface="+mn-ea"/>
              </a:rPr>
              <a:t>配体可以是阴离子或中性分子，也可由多种配体组成</a:t>
            </a:r>
          </a:p>
          <a:p>
            <a:pPr>
              <a:spcBef>
                <a:spcPct val="50000"/>
              </a:spcBef>
              <a:defRPr/>
            </a:pPr>
            <a:endParaRPr kumimoji="1" lang="zh-CN" altLang="en-US" sz="2000" dirty="0">
              <a:latin typeface="+mn-ea"/>
            </a:endParaRPr>
          </a:p>
          <a:p>
            <a:pPr>
              <a:spcBef>
                <a:spcPct val="50000"/>
              </a:spcBef>
              <a:defRPr/>
            </a:pPr>
            <a:endParaRPr kumimoji="1" lang="zh-CN" altLang="en-US" sz="2000" dirty="0">
              <a:latin typeface="+mn-ea"/>
              <a:ea typeface="+mn-ea"/>
            </a:endParaRPr>
          </a:p>
        </p:txBody>
      </p:sp>
      <p:sp>
        <p:nvSpPr>
          <p:cNvPr id="64" name="Text Box 7"/>
          <p:cNvSpPr txBox="1">
            <a:spLocks noChangeArrowheads="1"/>
          </p:cNvSpPr>
          <p:nvPr/>
        </p:nvSpPr>
        <p:spPr bwMode="auto">
          <a:xfrm>
            <a:off x="5106988" y="2609850"/>
            <a:ext cx="492125" cy="1152525"/>
          </a:xfrm>
          <a:prstGeom prst="rect">
            <a:avLst/>
          </a:prstGeom>
          <a:noFill/>
          <a:ln w="9525">
            <a:noFill/>
            <a:miter lim="800000"/>
            <a:headEnd/>
            <a:tailEnd/>
          </a:ln>
        </p:spPr>
        <p:txBody>
          <a:bodyPr vert="eaVert">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配位原子</a:t>
            </a:r>
          </a:p>
        </p:txBody>
      </p:sp>
      <p:sp>
        <p:nvSpPr>
          <p:cNvPr id="51" name="AutoShape 19"/>
          <p:cNvSpPr>
            <a:spLocks/>
          </p:cNvSpPr>
          <p:nvPr/>
        </p:nvSpPr>
        <p:spPr bwMode="auto">
          <a:xfrm rot="16200000" flipH="1" flipV="1">
            <a:off x="5288757" y="618331"/>
            <a:ext cx="215900" cy="1871663"/>
          </a:xfrm>
          <a:prstGeom prst="leftBrace">
            <a:avLst>
              <a:gd name="adj1" fmla="val 55607"/>
              <a:gd name="adj2" fmla="val 50000"/>
            </a:avLst>
          </a:prstGeom>
          <a:ln>
            <a:headEnd/>
            <a:tailEnd/>
          </a:ln>
        </p:spPr>
        <p:style>
          <a:lnRef idx="2">
            <a:schemeClr val="accent2"/>
          </a:lnRef>
          <a:fillRef idx="0">
            <a:schemeClr val="accent2"/>
          </a:fillRef>
          <a:effectRef idx="1">
            <a:schemeClr val="accent2"/>
          </a:effectRef>
          <a:fontRef idx="minor">
            <a:schemeClr val="tx1"/>
          </a:fontRef>
        </p:style>
        <p:txBody>
          <a:bodyPr rot="10800000" vert="eaVert" wrap="none" anchor="ctr"/>
          <a:lstStyle/>
          <a:p>
            <a:pPr>
              <a:defRPr/>
            </a:pPr>
            <a:endParaRPr lang="zh-CN" altLang="en-US" sz="2000">
              <a:latin typeface="Times New Roman" panose="02020603050405020304" pitchFamily="18" charset="0"/>
              <a:cs typeface="Times New Roman" panose="02020603050405020304" pitchFamily="18" charset="0"/>
            </a:endParaRPr>
          </a:p>
        </p:txBody>
      </p:sp>
      <p:sp>
        <p:nvSpPr>
          <p:cNvPr id="53" name="AutoShape 21"/>
          <p:cNvSpPr>
            <a:spLocks/>
          </p:cNvSpPr>
          <p:nvPr/>
        </p:nvSpPr>
        <p:spPr bwMode="auto">
          <a:xfrm rot="5400000" flipV="1">
            <a:off x="3776663" y="1230313"/>
            <a:ext cx="215900" cy="647700"/>
          </a:xfrm>
          <a:prstGeom prst="leftBrace">
            <a:avLst>
              <a:gd name="adj1" fmla="val 20864"/>
              <a:gd name="adj2" fmla="val 50000"/>
            </a:avLst>
          </a:prstGeom>
          <a:ln>
            <a:headEnd/>
            <a:tailEnd/>
          </a:ln>
        </p:spPr>
        <p:style>
          <a:lnRef idx="2">
            <a:schemeClr val="accent2"/>
          </a:lnRef>
          <a:fillRef idx="0">
            <a:schemeClr val="accent2"/>
          </a:fillRef>
          <a:effectRef idx="1">
            <a:schemeClr val="accent2"/>
          </a:effectRef>
          <a:fontRef idx="minor">
            <a:schemeClr val="tx1"/>
          </a:fontRef>
        </p:style>
        <p:txBody>
          <a:bodyPr vert="eaVert" wrap="none" anchor="ctr"/>
          <a:lstStyle/>
          <a:p>
            <a:pPr>
              <a:defRPr/>
            </a:pPr>
            <a:endParaRPr lang="zh-CN" altLang="en-US" sz="2000">
              <a:latin typeface="Times New Roman" panose="02020603050405020304" pitchFamily="18" charset="0"/>
              <a:cs typeface="Times New Roman" panose="02020603050405020304" pitchFamily="18" charset="0"/>
            </a:endParaRPr>
          </a:p>
        </p:txBody>
      </p:sp>
      <p:sp>
        <p:nvSpPr>
          <p:cNvPr id="171017" name="AutoShape 13"/>
          <p:cNvSpPr>
            <a:spLocks/>
          </p:cNvSpPr>
          <p:nvPr/>
        </p:nvSpPr>
        <p:spPr bwMode="auto">
          <a:xfrm rot="-5400000">
            <a:off x="5547519" y="1642269"/>
            <a:ext cx="255588" cy="1168400"/>
          </a:xfrm>
          <a:prstGeom prst="leftBrace">
            <a:avLst>
              <a:gd name="adj1" fmla="val 26349"/>
              <a:gd name="adj2" fmla="val 50000"/>
            </a:avLst>
          </a:prstGeom>
          <a:solidFill>
            <a:srgbClr val="00FFFF"/>
          </a:solidFill>
          <a:ln w="9525">
            <a:solidFill>
              <a:schemeClr val="tx1"/>
            </a:solidFill>
            <a:miter lim="800000"/>
            <a:headEnd/>
            <a:tailEnd/>
          </a:ln>
        </p:spPr>
        <p:txBody>
          <a:bodyPr vert="eaVert" wrap="none" anchor="ctr"/>
          <a:lstStyle/>
          <a:p>
            <a:endParaRPr lang="zh-CN" altLang="en-US"/>
          </a:p>
        </p:txBody>
      </p:sp>
      <p:sp>
        <p:nvSpPr>
          <p:cNvPr id="47" name="Text Box 2"/>
          <p:cNvSpPr txBox="1">
            <a:spLocks noChangeArrowheads="1"/>
          </p:cNvSpPr>
          <p:nvPr/>
        </p:nvSpPr>
        <p:spPr bwMode="auto">
          <a:xfrm>
            <a:off x="3451225" y="1563688"/>
            <a:ext cx="4176713" cy="584200"/>
          </a:xfrm>
          <a:prstGeom prst="rect">
            <a:avLst/>
          </a:prstGeom>
          <a:noFill/>
          <a:ln w="9525">
            <a:noFill/>
            <a:miter lim="800000"/>
            <a:headEnd/>
            <a:tailEnd/>
          </a:ln>
        </p:spPr>
        <p:txBody>
          <a:bodyPr>
            <a:spAutoFit/>
          </a:bodyPr>
          <a:lstStyle/>
          <a:p>
            <a:pPr>
              <a:spcBef>
                <a:spcPct val="50000"/>
              </a:spcBef>
              <a:defRPr/>
            </a:pPr>
            <a:r>
              <a:rPr kumimoji="1" lang="zh-CN" altLang="en-US" sz="3200" dirty="0">
                <a:latin typeface="Times New Roman" panose="02020603050405020304" pitchFamily="18" charset="0"/>
                <a:ea typeface="+mn-ea"/>
                <a:cs typeface="Times New Roman" panose="02020603050405020304" pitchFamily="18" charset="0"/>
              </a:rPr>
              <a:t> </a:t>
            </a:r>
            <a:r>
              <a:rPr kumimoji="1" lang="en-US" altLang="zh-CN" sz="3200" dirty="0">
                <a:solidFill>
                  <a:srgbClr val="FF0000"/>
                </a:solidFill>
                <a:latin typeface="Times New Roman" panose="02020603050405020304" pitchFamily="18" charset="0"/>
                <a:ea typeface="+mn-ea"/>
                <a:cs typeface="Times New Roman" panose="02020603050405020304" pitchFamily="18" charset="0"/>
              </a:rPr>
              <a:t>K</a:t>
            </a:r>
            <a:r>
              <a:rPr kumimoji="1" lang="en-US" altLang="zh-CN" sz="3200" baseline="-25000" dirty="0">
                <a:solidFill>
                  <a:srgbClr val="FF0000"/>
                </a:solidFill>
                <a:latin typeface="Times New Roman" panose="02020603050405020304" pitchFamily="18" charset="0"/>
                <a:ea typeface="+mn-ea"/>
                <a:cs typeface="Times New Roman" panose="02020603050405020304" pitchFamily="18" charset="0"/>
              </a:rPr>
              <a:t>3</a:t>
            </a:r>
            <a:r>
              <a:rPr kumimoji="1" lang="en-US" altLang="zh-CN" sz="3200" baseline="30000" dirty="0">
                <a:solidFill>
                  <a:srgbClr val="FF0000"/>
                </a:solidFill>
                <a:latin typeface="Times New Roman" panose="02020603050405020304" pitchFamily="18" charset="0"/>
                <a:ea typeface="+mn-ea"/>
                <a:cs typeface="Times New Roman" panose="02020603050405020304" pitchFamily="18" charset="0"/>
              </a:rPr>
              <a:t>+</a:t>
            </a:r>
            <a:r>
              <a:rPr kumimoji="1" lang="en-US" altLang="zh-CN" sz="3200" baseline="-25000" dirty="0">
                <a:latin typeface="Times New Roman" panose="02020603050405020304" pitchFamily="18" charset="0"/>
                <a:ea typeface="+mn-ea"/>
                <a:cs typeface="Times New Roman" panose="02020603050405020304" pitchFamily="18" charset="0"/>
              </a:rPr>
              <a:t>  </a:t>
            </a:r>
            <a:r>
              <a:rPr kumimoji="1" lang="en-US" altLang="zh-CN" sz="3200" dirty="0">
                <a:latin typeface="Times New Roman" panose="02020603050405020304" pitchFamily="18" charset="0"/>
                <a:ea typeface="+mn-ea"/>
                <a:cs typeface="Times New Roman" panose="02020603050405020304" pitchFamily="18" charset="0"/>
              </a:rPr>
              <a:t>[</a:t>
            </a:r>
            <a:r>
              <a:rPr kumimoji="1" lang="en-US" altLang="zh-CN" sz="3200" dirty="0">
                <a:solidFill>
                  <a:srgbClr val="FF0000"/>
                </a:solidFill>
                <a:latin typeface="Times New Roman" panose="02020603050405020304" pitchFamily="18" charset="0"/>
                <a:ea typeface="+mn-ea"/>
                <a:cs typeface="Times New Roman" panose="02020603050405020304" pitchFamily="18" charset="0"/>
              </a:rPr>
              <a:t> Fe</a:t>
            </a:r>
            <a:r>
              <a:rPr kumimoji="1" lang="en-US" altLang="zh-CN" sz="3200" dirty="0">
                <a:latin typeface="Times New Roman" panose="02020603050405020304" pitchFamily="18" charset="0"/>
                <a:ea typeface="+mn-ea"/>
                <a:cs typeface="Times New Roman" panose="02020603050405020304" pitchFamily="18" charset="0"/>
              </a:rPr>
              <a:t>(</a:t>
            </a:r>
            <a:r>
              <a:rPr kumimoji="1" lang="en-US" altLang="zh-CN" sz="3200" dirty="0">
                <a:solidFill>
                  <a:srgbClr val="3366FF"/>
                </a:solidFill>
                <a:latin typeface="Times New Roman" panose="02020603050405020304" pitchFamily="18" charset="0"/>
                <a:ea typeface="+mn-ea"/>
                <a:cs typeface="Times New Roman" panose="02020603050405020304" pitchFamily="18" charset="0"/>
              </a:rPr>
              <a:t>CN</a:t>
            </a:r>
            <a:r>
              <a:rPr kumimoji="1" lang="en-US" altLang="zh-CN" sz="3200" dirty="0">
                <a:latin typeface="Times New Roman" panose="02020603050405020304" pitchFamily="18" charset="0"/>
                <a:ea typeface="+mn-ea"/>
                <a:cs typeface="Times New Roman" panose="02020603050405020304" pitchFamily="18" charset="0"/>
              </a:rPr>
              <a:t>) </a:t>
            </a:r>
            <a:r>
              <a:rPr kumimoji="1" lang="en-US" altLang="zh-CN" sz="3200" baseline="-25000" dirty="0">
                <a:latin typeface="Times New Roman" panose="02020603050405020304" pitchFamily="18" charset="0"/>
                <a:ea typeface="+mn-ea"/>
                <a:cs typeface="Times New Roman" panose="02020603050405020304" pitchFamily="18" charset="0"/>
              </a:rPr>
              <a:t>6 </a:t>
            </a:r>
            <a:r>
              <a:rPr kumimoji="1" lang="en-US" altLang="zh-CN" sz="3200" dirty="0">
                <a:latin typeface="Times New Roman" panose="02020603050405020304" pitchFamily="18" charset="0"/>
                <a:ea typeface="+mn-ea"/>
                <a:cs typeface="Times New Roman" panose="02020603050405020304" pitchFamily="18" charset="0"/>
              </a:rPr>
              <a:t>]</a:t>
            </a:r>
            <a:r>
              <a:rPr kumimoji="1" lang="en-US" altLang="zh-CN" sz="3200" baseline="30000" dirty="0">
                <a:latin typeface="Times New Roman" panose="02020603050405020304" pitchFamily="18" charset="0"/>
                <a:ea typeface="+mn-ea"/>
                <a:cs typeface="Times New Roman" panose="02020603050405020304" pitchFamily="18" charset="0"/>
              </a:rPr>
              <a:t>3-</a:t>
            </a:r>
          </a:p>
        </p:txBody>
      </p:sp>
      <p:sp>
        <p:nvSpPr>
          <p:cNvPr id="56" name="Line 3"/>
          <p:cNvSpPr>
            <a:spLocks noChangeShapeType="1"/>
          </p:cNvSpPr>
          <p:nvPr/>
        </p:nvSpPr>
        <p:spPr bwMode="auto">
          <a:xfrm>
            <a:off x="4891088" y="2139950"/>
            <a:ext cx="0" cy="503238"/>
          </a:xfrm>
          <a:prstGeom prst="line">
            <a:avLst/>
          </a:prstGeom>
          <a:noFill/>
          <a:ln w="9525">
            <a:noFill/>
            <a:miter lim="800000"/>
            <a:headEnd/>
            <a:tailEnd type="triangle" w="med" len="me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61" name="Line 4"/>
          <p:cNvSpPr>
            <a:spLocks noChangeShapeType="1"/>
          </p:cNvSpPr>
          <p:nvPr/>
        </p:nvSpPr>
        <p:spPr bwMode="auto">
          <a:xfrm>
            <a:off x="5683250" y="2212975"/>
            <a:ext cx="0" cy="501650"/>
          </a:xfrm>
          <a:prstGeom prst="line">
            <a:avLst/>
          </a:prstGeom>
          <a:noFill/>
          <a:ln w="9525">
            <a:noFill/>
            <a:miter lim="800000"/>
            <a:headEnd/>
            <a:tailEnd type="triangle" w="med" len="me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62" name="Line 5"/>
          <p:cNvSpPr>
            <a:spLocks noChangeShapeType="1"/>
          </p:cNvSpPr>
          <p:nvPr/>
        </p:nvSpPr>
        <p:spPr bwMode="auto">
          <a:xfrm>
            <a:off x="6403975" y="2284413"/>
            <a:ext cx="0" cy="501650"/>
          </a:xfrm>
          <a:prstGeom prst="line">
            <a:avLst/>
          </a:prstGeom>
          <a:noFill/>
          <a:ln w="9525">
            <a:noFill/>
            <a:miter lim="800000"/>
            <a:headEnd/>
            <a:tailEnd type="triangle" w="med" len="me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63" name="Text Box 6"/>
          <p:cNvSpPr txBox="1">
            <a:spLocks noChangeArrowheads="1"/>
          </p:cNvSpPr>
          <p:nvPr/>
        </p:nvSpPr>
        <p:spPr bwMode="auto">
          <a:xfrm>
            <a:off x="4675188" y="2587625"/>
            <a:ext cx="492125" cy="1150938"/>
          </a:xfrm>
          <a:prstGeom prst="rect">
            <a:avLst/>
          </a:prstGeom>
          <a:noFill/>
          <a:ln w="9525">
            <a:noFill/>
            <a:miter lim="800000"/>
            <a:headEnd/>
            <a:tailEnd/>
          </a:ln>
        </p:spPr>
        <p:txBody>
          <a:bodyPr vert="eaVert">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中心原子</a:t>
            </a:r>
          </a:p>
        </p:txBody>
      </p:sp>
      <p:sp>
        <p:nvSpPr>
          <p:cNvPr id="65" name="Text Box 8"/>
          <p:cNvSpPr txBox="1">
            <a:spLocks noChangeArrowheads="1"/>
          </p:cNvSpPr>
          <p:nvPr/>
        </p:nvSpPr>
        <p:spPr bwMode="auto">
          <a:xfrm>
            <a:off x="5467350" y="2460625"/>
            <a:ext cx="492125" cy="657225"/>
          </a:xfrm>
          <a:prstGeom prst="rect">
            <a:avLst/>
          </a:prstGeom>
          <a:noFill/>
          <a:ln w="9525">
            <a:noFill/>
            <a:miter lim="800000"/>
            <a:headEnd/>
            <a:tailEnd/>
          </a:ln>
        </p:spPr>
        <p:txBody>
          <a:bodyPr vert="eaVert">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配体</a:t>
            </a:r>
          </a:p>
        </p:txBody>
      </p:sp>
      <p:sp>
        <p:nvSpPr>
          <p:cNvPr id="66" name="Text Box 9"/>
          <p:cNvSpPr txBox="1">
            <a:spLocks noChangeArrowheads="1"/>
          </p:cNvSpPr>
          <p:nvPr/>
        </p:nvSpPr>
        <p:spPr bwMode="auto">
          <a:xfrm>
            <a:off x="5899150" y="2528888"/>
            <a:ext cx="492125" cy="863600"/>
          </a:xfrm>
          <a:prstGeom prst="rect">
            <a:avLst/>
          </a:prstGeom>
          <a:noFill/>
          <a:ln w="9525">
            <a:noFill/>
            <a:miter lim="800000"/>
            <a:headEnd/>
            <a:tailEnd/>
          </a:ln>
        </p:spPr>
        <p:txBody>
          <a:bodyPr vert="eaVert">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配位数</a:t>
            </a:r>
          </a:p>
        </p:txBody>
      </p:sp>
      <p:sp>
        <p:nvSpPr>
          <p:cNvPr id="67" name="AutoShape 10"/>
          <p:cNvSpPr>
            <a:spLocks/>
          </p:cNvSpPr>
          <p:nvPr/>
        </p:nvSpPr>
        <p:spPr bwMode="auto">
          <a:xfrm rot="16200000" flipH="1" flipV="1">
            <a:off x="5503069" y="375444"/>
            <a:ext cx="431800" cy="2376488"/>
          </a:xfrm>
          <a:prstGeom prst="leftBrace">
            <a:avLst>
              <a:gd name="adj1" fmla="val 45864"/>
              <a:gd name="adj2" fmla="val 50000"/>
            </a:avLst>
          </a:prstGeom>
          <a:noFill/>
          <a:ln w="9525">
            <a:noFill/>
            <a:miter lim="800000"/>
            <a:headEnd/>
            <a:tailEnd/>
          </a:ln>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69" name="Text Box 12"/>
          <p:cNvSpPr txBox="1">
            <a:spLocks noChangeArrowheads="1"/>
          </p:cNvSpPr>
          <p:nvPr/>
        </p:nvSpPr>
        <p:spPr bwMode="auto">
          <a:xfrm>
            <a:off x="3586163" y="1104900"/>
            <a:ext cx="936625" cy="400050"/>
          </a:xfrm>
          <a:prstGeom prst="rect">
            <a:avLst/>
          </a:prstGeom>
          <a:noFill/>
          <a:ln w="9525">
            <a:noFill/>
            <a:miter lim="800000"/>
            <a:headEnd/>
            <a:tailEnd/>
          </a:ln>
        </p:spPr>
        <p:txBody>
          <a:bodyPr>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外层</a:t>
            </a:r>
          </a:p>
        </p:txBody>
      </p:sp>
      <p:sp>
        <p:nvSpPr>
          <p:cNvPr id="70" name="Line 13"/>
          <p:cNvSpPr>
            <a:spLocks noChangeShapeType="1"/>
          </p:cNvSpPr>
          <p:nvPr/>
        </p:nvSpPr>
        <p:spPr bwMode="auto">
          <a:xfrm>
            <a:off x="4891088" y="2036763"/>
            <a:ext cx="0" cy="573087"/>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wrap="none"/>
          <a:lstStyle/>
          <a:p>
            <a:pPr>
              <a:defRPr/>
            </a:pPr>
            <a:endParaRPr lang="zh-CN" altLang="en-US" sz="2000">
              <a:latin typeface="Times New Roman" panose="02020603050405020304" pitchFamily="18" charset="0"/>
              <a:cs typeface="Times New Roman" panose="02020603050405020304" pitchFamily="18" charset="0"/>
            </a:endParaRPr>
          </a:p>
        </p:txBody>
      </p:sp>
      <p:sp>
        <p:nvSpPr>
          <p:cNvPr id="71" name="Line 14"/>
          <p:cNvSpPr>
            <a:spLocks noChangeShapeType="1"/>
          </p:cNvSpPr>
          <p:nvPr/>
        </p:nvSpPr>
        <p:spPr bwMode="auto">
          <a:xfrm>
            <a:off x="5322888" y="2003425"/>
            <a:ext cx="0" cy="574675"/>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wrap="none"/>
          <a:lstStyle/>
          <a:p>
            <a:pPr>
              <a:defRPr/>
            </a:pPr>
            <a:endParaRPr lang="zh-CN" altLang="en-US" sz="2000">
              <a:latin typeface="Times New Roman" panose="02020603050405020304" pitchFamily="18" charset="0"/>
              <a:cs typeface="Times New Roman" panose="02020603050405020304" pitchFamily="18" charset="0"/>
            </a:endParaRPr>
          </a:p>
        </p:txBody>
      </p:sp>
      <p:sp>
        <p:nvSpPr>
          <p:cNvPr id="72" name="Line 15"/>
          <p:cNvSpPr>
            <a:spLocks noChangeShapeType="1"/>
          </p:cNvSpPr>
          <p:nvPr/>
        </p:nvSpPr>
        <p:spPr bwMode="auto">
          <a:xfrm>
            <a:off x="6115050" y="2039938"/>
            <a:ext cx="0" cy="501650"/>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wrap="none"/>
          <a:lstStyle/>
          <a:p>
            <a:pPr>
              <a:defRPr/>
            </a:pPr>
            <a:endParaRPr lang="zh-CN" altLang="en-US" sz="2000">
              <a:latin typeface="Times New Roman" panose="02020603050405020304" pitchFamily="18" charset="0"/>
              <a:cs typeface="Times New Roman" panose="02020603050405020304" pitchFamily="18" charset="0"/>
            </a:endParaRPr>
          </a:p>
        </p:txBody>
      </p:sp>
      <p:sp>
        <p:nvSpPr>
          <p:cNvPr id="76" name="Text Box 19"/>
          <p:cNvSpPr txBox="1">
            <a:spLocks noChangeArrowheads="1"/>
          </p:cNvSpPr>
          <p:nvPr/>
        </p:nvSpPr>
        <p:spPr bwMode="auto">
          <a:xfrm>
            <a:off x="5070475" y="1041400"/>
            <a:ext cx="936625" cy="400050"/>
          </a:xfrm>
          <a:prstGeom prst="rect">
            <a:avLst/>
          </a:prstGeom>
          <a:solidFill>
            <a:schemeClr val="bg1"/>
          </a:solidFill>
          <a:ln w="9525">
            <a:noFill/>
            <a:miter lim="800000"/>
            <a:headEnd/>
            <a:tailEnd/>
          </a:ln>
        </p:spPr>
        <p:txBody>
          <a:bodyPr>
            <a:spAutoFit/>
          </a:bodyPr>
          <a:lstStyle/>
          <a:p>
            <a:pPr>
              <a:spcBef>
                <a:spcPct val="50000"/>
              </a:spcBef>
              <a:defRPr/>
            </a:pPr>
            <a:r>
              <a:rPr kumimoji="1" lang="zh-CN" altLang="en-US" sz="2000" dirty="0">
                <a:latin typeface="Times New Roman" panose="02020603050405020304" pitchFamily="18" charset="0"/>
                <a:ea typeface="+mn-ea"/>
                <a:cs typeface="Times New Roman" panose="02020603050405020304" pitchFamily="18" charset="0"/>
              </a:rPr>
              <a:t>内层</a:t>
            </a:r>
          </a:p>
        </p:txBody>
      </p:sp>
      <p:sp>
        <p:nvSpPr>
          <p:cNvPr id="168981" name="Text Box 55"/>
          <p:cNvSpPr txBox="1">
            <a:spLocks noChangeArrowheads="1"/>
          </p:cNvSpPr>
          <p:nvPr/>
        </p:nvSpPr>
        <p:spPr bwMode="auto">
          <a:xfrm>
            <a:off x="755650" y="195263"/>
            <a:ext cx="495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2.3 </a:t>
            </a:r>
            <a:r>
              <a:rPr lang="zh-CN" altLang="en-US" sz="2800">
                <a:latin typeface="微软雅黑" panose="020B0503020204020204" pitchFamily="34" charset="-122"/>
                <a:ea typeface="微软雅黑" panose="020B0503020204020204" pitchFamily="34" charset="-122"/>
              </a:rPr>
              <a:t>配位键与配位化合物</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nodePh="1">
                                  <p:stCondLst>
                                    <p:cond delay="0"/>
                                  </p:stCondLst>
                                  <p:endCondLst>
                                    <p:cond evt="begin" delay="0">
                                      <p:tn val="15"/>
                                    </p:cond>
                                  </p:end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10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3" grpId="0" animBg="1"/>
      <p:bldP spid="171017" grpId="0" animBg="1"/>
      <p:bldP spid="47" grpId="0"/>
      <p:bldP spid="63" grpId="0"/>
      <p:bldP spid="65" grpId="0"/>
      <p:bldP spid="66" grpId="0"/>
      <p:bldP spid="67" grpId="0"/>
      <p:bldP spid="69" grpId="0"/>
      <p:bldP spid="7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0" name="Text Box 55"/>
          <p:cNvSpPr txBox="1">
            <a:spLocks noChangeArrowheads="1"/>
          </p:cNvSpPr>
          <p:nvPr/>
        </p:nvSpPr>
        <p:spPr bwMode="auto">
          <a:xfrm>
            <a:off x="755650" y="195263"/>
            <a:ext cx="495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2.3 </a:t>
            </a:r>
            <a:r>
              <a:rPr lang="zh-CN" altLang="en-US" sz="2800">
                <a:latin typeface="微软雅黑" panose="020B0503020204020204" pitchFamily="34" charset="-122"/>
                <a:ea typeface="微软雅黑" panose="020B0503020204020204" pitchFamily="34" charset="-122"/>
              </a:rPr>
              <a:t>配位键与配位化合物</a:t>
            </a:r>
          </a:p>
        </p:txBody>
      </p:sp>
      <p:sp>
        <p:nvSpPr>
          <p:cNvPr id="4" name="Text Box 7"/>
          <p:cNvSpPr txBox="1">
            <a:spLocks noChangeArrowheads="1"/>
          </p:cNvSpPr>
          <p:nvPr/>
        </p:nvSpPr>
        <p:spPr bwMode="auto">
          <a:xfrm>
            <a:off x="1187450" y="842963"/>
            <a:ext cx="7632700" cy="461962"/>
          </a:xfrm>
          <a:prstGeom prst="rect">
            <a:avLst/>
          </a:prstGeom>
          <a:solidFill>
            <a:schemeClr val="bg1"/>
          </a:solidFill>
          <a:ln w="9525">
            <a:noFill/>
            <a:miter lim="800000"/>
            <a:headEnd/>
            <a:tailEnd/>
          </a:ln>
        </p:spPr>
        <p:txBody>
          <a:bodyPr>
            <a:spAutoFit/>
          </a:bodyPr>
          <a:lstStyle/>
          <a:p>
            <a:pPr>
              <a:spcBef>
                <a:spcPct val="50000"/>
              </a:spcBef>
              <a:defRPr/>
            </a:pPr>
            <a:r>
              <a:rPr kumimoji="1" lang="zh-CN" altLang="en-US" sz="2400" dirty="0">
                <a:latin typeface="+mn-ea"/>
                <a:ea typeface="+mn-ea"/>
              </a:rPr>
              <a:t>   鳌合物</a:t>
            </a:r>
            <a:r>
              <a:rPr kumimoji="1" lang="zh-CN" altLang="en-US" sz="2400" dirty="0">
                <a:solidFill>
                  <a:schemeClr val="folHlink"/>
                </a:solidFill>
                <a:latin typeface="+mn-ea"/>
                <a:ea typeface="+mn-ea"/>
              </a:rPr>
              <a:t>        </a:t>
            </a:r>
            <a:r>
              <a:rPr kumimoji="1" lang="zh-CN" altLang="en-US" sz="2400" dirty="0">
                <a:latin typeface="+mn-ea"/>
                <a:ea typeface="+mn-ea"/>
              </a:rPr>
              <a:t>一个配体中有多个配位元素</a:t>
            </a:r>
          </a:p>
        </p:txBody>
      </p:sp>
      <p:sp>
        <p:nvSpPr>
          <p:cNvPr id="171012" name="Text Box 3"/>
          <p:cNvSpPr txBox="1">
            <a:spLocks noChangeArrowheads="1"/>
          </p:cNvSpPr>
          <p:nvPr/>
        </p:nvSpPr>
        <p:spPr bwMode="auto">
          <a:xfrm>
            <a:off x="9051925" y="489902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kumimoji="1" lang="zh-CN" altLang="en-US">
              <a:latin typeface="Times New Roman" panose="02020603050405020304" pitchFamily="18" charset="0"/>
            </a:endParaRPr>
          </a:p>
        </p:txBody>
      </p:sp>
      <p:graphicFrame>
        <p:nvGraphicFramePr>
          <p:cNvPr id="7" name="Object 5"/>
          <p:cNvGraphicFramePr>
            <a:graphicFrameLocks noChangeAspect="1"/>
          </p:cNvGraphicFramePr>
          <p:nvPr/>
        </p:nvGraphicFramePr>
        <p:xfrm>
          <a:off x="1333500" y="1385888"/>
          <a:ext cx="6551613" cy="2698750"/>
        </p:xfrm>
        <a:graphic>
          <a:graphicData uri="http://schemas.openxmlformats.org/presentationml/2006/ole">
            <mc:AlternateContent xmlns:mc="http://schemas.openxmlformats.org/markup-compatibility/2006">
              <mc:Choice xmlns:v="urn:schemas-microsoft-com:vml" Requires="v">
                <p:oleObj spid="_x0000_s171069" name="Flash Movie" r:id="rId4" imgW="5678640" imgH="2338200" progId="">
                  <p:embed/>
                </p:oleObj>
              </mc:Choice>
              <mc:Fallback>
                <p:oleObj name="Flash Movie" r:id="rId4" imgW="5678640" imgH="2338200"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385888"/>
                        <a:ext cx="6551613" cy="269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
        <p:nvSpPr>
          <p:cNvPr id="9" name="Rectangle 6"/>
          <p:cNvSpPr>
            <a:spLocks noChangeArrowheads="1"/>
          </p:cNvSpPr>
          <p:nvPr/>
        </p:nvSpPr>
        <p:spPr bwMode="auto">
          <a:xfrm>
            <a:off x="2268538" y="4400550"/>
            <a:ext cx="4533900" cy="476250"/>
          </a:xfrm>
          <a:prstGeom prst="rect">
            <a:avLst/>
          </a:prstGeom>
          <a:noFill/>
          <a:ln>
            <a:noFill/>
          </a:ln>
          <a:effectLst>
            <a:outerShdw sy="50000" kx="-2453608"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0000"/>
              </a:lnSpc>
              <a:spcBef>
                <a:spcPct val="20000"/>
              </a:spcBef>
              <a:buClr>
                <a:schemeClr val="accent2"/>
              </a:buClr>
              <a:buSzPct val="75000"/>
              <a:buFont typeface="Monotype Sorts"/>
              <a:buChar char="u"/>
            </a:pPr>
            <a:r>
              <a:rPr lang="en-US" altLang="zh-CN" sz="2800">
                <a:latin typeface="Times New Roman" panose="02020603050405020304" pitchFamily="18" charset="0"/>
              </a:rPr>
              <a:t>[Cu(NH</a:t>
            </a:r>
            <a:r>
              <a:rPr lang="en-US" altLang="zh-CN" sz="2800" baseline="-25000">
                <a:latin typeface="Times New Roman" panose="02020603050405020304" pitchFamily="18" charset="0"/>
              </a:rPr>
              <a:t>2</a:t>
            </a:r>
            <a:r>
              <a:rPr lang="en-US" altLang="zh-CN" sz="2800">
                <a:latin typeface="Times New Roman" panose="02020603050405020304" pitchFamily="18" charset="0"/>
              </a:rPr>
              <a:t>CH</a:t>
            </a:r>
            <a:r>
              <a:rPr lang="en-US" altLang="zh-CN" sz="2800" baseline="-25000">
                <a:latin typeface="Times New Roman" panose="02020603050405020304" pitchFamily="18" charset="0"/>
              </a:rPr>
              <a:t>2</a:t>
            </a:r>
            <a:r>
              <a:rPr lang="en-US" altLang="zh-CN" sz="2800">
                <a:latin typeface="Times New Roman" panose="02020603050405020304" pitchFamily="18" charset="0"/>
              </a:rPr>
              <a:t>CH</a:t>
            </a:r>
            <a:r>
              <a:rPr lang="en-US" altLang="zh-CN" sz="2800" baseline="-25000">
                <a:latin typeface="Times New Roman" panose="02020603050405020304" pitchFamily="18" charset="0"/>
              </a:rPr>
              <a:t>2</a:t>
            </a:r>
            <a:r>
              <a:rPr lang="en-US" altLang="zh-CN" sz="2800">
                <a:latin typeface="Times New Roman" panose="02020603050405020304" pitchFamily="18" charset="0"/>
              </a:rPr>
              <a:t>NH</a:t>
            </a:r>
            <a:r>
              <a:rPr lang="en-US" altLang="zh-CN" sz="2800" baseline="-25000">
                <a:latin typeface="Times New Roman" panose="02020603050405020304" pitchFamily="18" charset="0"/>
              </a:rPr>
              <a:t>2</a:t>
            </a:r>
            <a:r>
              <a:rPr lang="en-US" altLang="zh-CN" sz="2800">
                <a:latin typeface="Times New Roman" panose="02020603050405020304" pitchFamily="18" charset="0"/>
              </a:rPr>
              <a:t>)</a:t>
            </a:r>
            <a:r>
              <a:rPr lang="en-US" altLang="zh-CN" sz="2800" baseline="-25000">
                <a:latin typeface="Times New Roman" panose="02020603050405020304" pitchFamily="18" charset="0"/>
              </a:rPr>
              <a:t>2</a:t>
            </a:r>
            <a:r>
              <a:rPr lang="en-US" altLang="zh-CN" sz="2800">
                <a:latin typeface="Times New Roman" panose="02020603050405020304" pitchFamily="18" charset="0"/>
              </a:rPr>
              <a:t>]SO</a:t>
            </a:r>
            <a:r>
              <a:rPr lang="en-US" altLang="zh-CN" sz="2800" baseline="-25000">
                <a:latin typeface="Times New Roman" panose="02020603050405020304" pitchFamily="18" charset="0"/>
              </a:rPr>
              <a:t>4</a:t>
            </a:r>
          </a:p>
        </p:txBody>
      </p:sp>
      <p:graphicFrame>
        <p:nvGraphicFramePr>
          <p:cNvPr id="10" name="Object 9"/>
          <p:cNvGraphicFramePr>
            <a:graphicFrameLocks noChangeAspect="1"/>
          </p:cNvGraphicFramePr>
          <p:nvPr/>
        </p:nvGraphicFramePr>
        <p:xfrm>
          <a:off x="3998913" y="2709863"/>
          <a:ext cx="636587" cy="546100"/>
        </p:xfrm>
        <a:graphic>
          <a:graphicData uri="http://schemas.openxmlformats.org/presentationml/2006/ole">
            <mc:AlternateContent xmlns:mc="http://schemas.openxmlformats.org/markup-compatibility/2006">
              <mc:Choice xmlns:v="urn:schemas-microsoft-com:vml" Requires="v">
                <p:oleObj spid="_x0000_s171070" r:id="rId6" imgW="1290320" imgH="1285240" progId="ChemDraw.Document.6.0">
                  <p:embed/>
                </p:oleObj>
              </mc:Choice>
              <mc:Fallback>
                <p:oleObj r:id="rId6" imgW="1290320" imgH="1285240" progId="ChemDraw.Document.6.0">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8913" y="2709863"/>
                        <a:ext cx="636587"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Picture 8" descr="012000000009371151305634313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3625" y="1304925"/>
            <a:ext cx="4602163"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W0200610093478306284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55563"/>
            <a:ext cx="6597650"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xinsrc_402070503150670323341"/>
          <p:cNvPicPr>
            <a:picLocks noChangeAspect="1" noChangeArrowheads="1"/>
          </p:cNvPicPr>
          <p:nvPr/>
        </p:nvPicPr>
        <p:blipFill>
          <a:blip r:embed="rId10">
            <a:extLst>
              <a:ext uri="{28A0092B-C50C-407E-A947-70E740481C1C}">
                <a14:useLocalDpi xmlns:a14="http://schemas.microsoft.com/office/drawing/2010/main" val="0"/>
              </a:ext>
            </a:extLst>
          </a:blip>
          <a:srcRect t="2737"/>
          <a:stretch>
            <a:fillRect/>
          </a:stretch>
        </p:blipFill>
        <p:spPr bwMode="auto">
          <a:xfrm>
            <a:off x="1211263" y="0"/>
            <a:ext cx="6586537"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edge">
                                      <p:cBhvr>
                                        <p:cTn id="21" dur="2000"/>
                                        <p:tgtEl>
                                          <p:spTgt spid="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000125" y="809625"/>
            <a:ext cx="5795963"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配合物的命名</a:t>
            </a:r>
          </a:p>
        </p:txBody>
      </p:sp>
      <p:sp>
        <p:nvSpPr>
          <p:cNvPr id="5" name="Rectangle 3"/>
          <p:cNvSpPr txBox="1">
            <a:spLocks noChangeArrowheads="1"/>
          </p:cNvSpPr>
          <p:nvPr/>
        </p:nvSpPr>
        <p:spPr>
          <a:xfrm>
            <a:off x="1331913" y="1271588"/>
            <a:ext cx="7272337" cy="3316287"/>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buClr>
                <a:srgbClr val="FF0000"/>
              </a:buClr>
              <a:defRPr/>
            </a:pPr>
            <a:r>
              <a:rPr lang="zh-CN" altLang="en-US" sz="2000" kern="0" dirty="0" smtClean="0">
                <a:latin typeface="Times New Roman" panose="02020603050405020304" pitchFamily="18" charset="0"/>
                <a:cs typeface="Times New Roman" panose="02020603050405020304" pitchFamily="18" charset="0"/>
              </a:rPr>
              <a:t> 内层和外层的命名顺序常按电性编排，负离子在前，正离子在后。</a:t>
            </a:r>
          </a:p>
          <a:p>
            <a:pPr algn="just">
              <a:spcBef>
                <a:spcPts val="1200"/>
              </a:spcBef>
              <a:buClr>
                <a:srgbClr val="FF0000"/>
              </a:buClr>
              <a:defRPr/>
            </a:pPr>
            <a:r>
              <a:rPr lang="zh-CN" altLang="en-US" sz="2000" kern="0" dirty="0" smtClean="0">
                <a:latin typeface="Times New Roman" panose="02020603050405020304" pitchFamily="18" charset="0"/>
                <a:cs typeface="Times New Roman" panose="02020603050405020304" pitchFamily="18" charset="0"/>
              </a:rPr>
              <a:t>  对于内界则有下列规定：</a:t>
            </a:r>
          </a:p>
          <a:p>
            <a:pPr algn="just">
              <a:spcBef>
                <a:spcPts val="1200"/>
              </a:spcBef>
              <a:buClr>
                <a:schemeClr val="tx1"/>
              </a:buClr>
              <a:buFont typeface="Wingdings" panose="05000000000000000000" pitchFamily="2" charset="2"/>
              <a:buChar char="Ø"/>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在配位体与中心离子的名称之间加一“合”字：某 </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zh-CN" altLang="en-US" sz="2000" kern="0" dirty="0">
                <a:solidFill>
                  <a:srgbClr val="0000CC"/>
                </a:solidFill>
                <a:latin typeface="Times New Roman" panose="02020603050405020304" pitchFamily="18" charset="0"/>
                <a:cs typeface="Times New Roman" panose="02020603050405020304" pitchFamily="18" charset="0"/>
              </a:rPr>
              <a:t>指配位体</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zh-CN" altLang="en-US" sz="2000" kern="0" dirty="0" smtClean="0">
                <a:solidFill>
                  <a:srgbClr val="0000CC"/>
                </a:solidFill>
                <a:latin typeface="Times New Roman" panose="02020603050405020304" pitchFamily="18" charset="0"/>
                <a:cs typeface="Times New Roman" panose="02020603050405020304" pitchFamily="18" charset="0"/>
              </a:rPr>
              <a:t>  合某</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zh-CN" altLang="en-US" sz="2000" kern="0" dirty="0">
                <a:solidFill>
                  <a:srgbClr val="0000CC"/>
                </a:solidFill>
                <a:latin typeface="Times New Roman" panose="02020603050405020304" pitchFamily="18" charset="0"/>
                <a:cs typeface="Times New Roman" panose="02020603050405020304" pitchFamily="18" charset="0"/>
              </a:rPr>
              <a:t>指中心离子</a:t>
            </a:r>
            <a:r>
              <a:rPr lang="en-US" altLang="zh-CN" sz="2000" kern="0" dirty="0" smtClean="0">
                <a:solidFill>
                  <a:srgbClr val="0000CC"/>
                </a:solidFill>
                <a:latin typeface="Times New Roman" panose="02020603050405020304" pitchFamily="18" charset="0"/>
                <a:cs typeface="Times New Roman" panose="02020603050405020304" pitchFamily="18" charset="0"/>
              </a:rPr>
              <a:t>) </a:t>
            </a:r>
            <a:r>
              <a:rPr lang="zh-CN" altLang="en-US" sz="2000" kern="0" dirty="0" smtClean="0">
                <a:solidFill>
                  <a:srgbClr val="0000CC"/>
                </a:solidFill>
                <a:latin typeface="Times New Roman" panose="02020603050405020304" pitchFamily="18" charset="0"/>
                <a:cs typeface="Times New Roman" panose="02020603050405020304" pitchFamily="18" charset="0"/>
              </a:rPr>
              <a:t>。</a:t>
            </a:r>
          </a:p>
          <a:p>
            <a:pPr algn="just">
              <a:spcBef>
                <a:spcPts val="600"/>
              </a:spcBef>
              <a:buClr>
                <a:schemeClr val="tx1"/>
              </a:buClr>
              <a:buFont typeface="Wingdings" panose="05000000000000000000" pitchFamily="2" charset="2"/>
              <a:buChar char="Ø"/>
              <a:defRPr/>
            </a:pPr>
            <a:r>
              <a:rPr lang="zh-CN" altLang="en-US" sz="2000" kern="0" dirty="0" smtClean="0">
                <a:solidFill>
                  <a:srgbClr val="0000CC"/>
                </a:solidFill>
                <a:latin typeface="Times New Roman" panose="02020603050405020304" pitchFamily="18" charset="0"/>
                <a:cs typeface="Times New Roman" panose="02020603050405020304" pitchFamily="18" charset="0"/>
              </a:rPr>
              <a:t> 在配位体名称前用汉字一、二、三</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zh-CN" altLang="en-US" sz="2000" kern="0" dirty="0" smtClean="0">
                <a:solidFill>
                  <a:srgbClr val="0000CC"/>
                </a:solidFill>
                <a:latin typeface="Times New Roman" panose="02020603050405020304" pitchFamily="18" charset="0"/>
                <a:cs typeface="Times New Roman" panose="02020603050405020304" pitchFamily="18" charset="0"/>
              </a:rPr>
              <a:t>标明其数目，在中心离子的名称后用罗马数字</a:t>
            </a:r>
            <a:r>
              <a:rPr lang="zh-CN" altLang="en-US" sz="2000" kern="0" dirty="0" smtClean="0">
                <a:solidFill>
                  <a:srgbClr val="FF0000"/>
                </a:solidFill>
                <a:latin typeface="Times New Roman" panose="02020603050405020304" pitchFamily="18" charset="0"/>
                <a:cs typeface="Times New Roman" panose="02020603050405020304" pitchFamily="18" charset="0"/>
              </a:rPr>
              <a:t>（</a:t>
            </a:r>
            <a:r>
              <a:rPr lang="en-US" altLang="zh-CN" sz="2000" kern="0" dirty="0" smtClean="0">
                <a:solidFill>
                  <a:srgbClr val="FF0000"/>
                </a:solidFill>
                <a:latin typeface="Times New Roman" panose="02020603050405020304" pitchFamily="18" charset="0"/>
                <a:cs typeface="Times New Roman" panose="02020603050405020304" pitchFamily="18" charset="0"/>
              </a:rPr>
              <a:t>Ⅰ</a:t>
            </a:r>
            <a:r>
              <a:rPr lang="zh-CN" altLang="en-US" sz="2000" kern="0" dirty="0" smtClean="0">
                <a:solidFill>
                  <a:srgbClr val="FF0000"/>
                </a:solidFill>
                <a:latin typeface="Times New Roman" panose="02020603050405020304" pitchFamily="18" charset="0"/>
                <a:cs typeface="Times New Roman" panose="02020603050405020304" pitchFamily="18" charset="0"/>
              </a:rPr>
              <a:t>）、（</a:t>
            </a:r>
            <a:r>
              <a:rPr lang="en-US" altLang="zh-CN" sz="2000" kern="0" dirty="0" smtClean="0">
                <a:solidFill>
                  <a:srgbClr val="FF0000"/>
                </a:solidFill>
                <a:latin typeface="Times New Roman" panose="02020603050405020304" pitchFamily="18" charset="0"/>
                <a:cs typeface="Times New Roman" panose="02020603050405020304" pitchFamily="18" charset="0"/>
              </a:rPr>
              <a:t>Ⅱ</a:t>
            </a:r>
            <a:r>
              <a:rPr lang="zh-CN" altLang="en-US" sz="2000" kern="0" dirty="0" smtClean="0">
                <a:solidFill>
                  <a:srgbClr val="FF0000"/>
                </a:solidFill>
                <a:latin typeface="Times New Roman" panose="02020603050405020304" pitchFamily="18" charset="0"/>
                <a:cs typeface="Times New Roman" panose="02020603050405020304" pitchFamily="18" charset="0"/>
              </a:rPr>
              <a:t>）、（</a:t>
            </a:r>
            <a:r>
              <a:rPr lang="en-US" altLang="zh-CN" sz="2000" kern="0" dirty="0" smtClean="0">
                <a:solidFill>
                  <a:srgbClr val="FF0000"/>
                </a:solidFill>
                <a:latin typeface="Times New Roman" panose="02020603050405020304" pitchFamily="18" charset="0"/>
                <a:cs typeface="Times New Roman" panose="02020603050405020304" pitchFamily="18" charset="0"/>
              </a:rPr>
              <a:t>Ⅲ</a:t>
            </a:r>
            <a:r>
              <a:rPr lang="zh-CN" altLang="en-US" sz="2000" kern="0" dirty="0" smtClean="0">
                <a:solidFill>
                  <a:srgbClr val="FF0000"/>
                </a:solidFill>
                <a:latin typeface="Times New Roman" panose="02020603050405020304" pitchFamily="18" charset="0"/>
                <a:cs typeface="Times New Roman" panose="02020603050405020304" pitchFamily="18" charset="0"/>
              </a:rPr>
              <a:t>）</a:t>
            </a:r>
            <a:r>
              <a:rPr lang="en-US" altLang="zh-CN" sz="2000" kern="0" dirty="0" smtClean="0">
                <a:solidFill>
                  <a:srgbClr val="FF0000"/>
                </a:solidFill>
                <a:latin typeface="Times New Roman" panose="02020603050405020304" pitchFamily="18" charset="0"/>
                <a:cs typeface="Times New Roman" panose="02020603050405020304" pitchFamily="18" charset="0"/>
              </a:rPr>
              <a:t>……</a:t>
            </a:r>
            <a:r>
              <a:rPr lang="zh-CN" altLang="en-US" sz="2000" kern="0" dirty="0" smtClean="0">
                <a:solidFill>
                  <a:srgbClr val="0000CC"/>
                </a:solidFill>
                <a:latin typeface="Times New Roman" panose="02020603050405020304" pitchFamily="18" charset="0"/>
                <a:cs typeface="Times New Roman" panose="02020603050405020304" pitchFamily="18" charset="0"/>
              </a:rPr>
              <a:t>标明其化合价或氧化数，若中心离子只有一种化合价也可不标明。</a:t>
            </a:r>
            <a:endParaRPr lang="en-US" altLang="zh-CN" sz="2000" kern="0" dirty="0" smtClean="0">
              <a:solidFill>
                <a:srgbClr val="0000CC"/>
              </a:solidFill>
              <a:latin typeface="Times New Roman" panose="02020603050405020304" pitchFamily="18" charset="0"/>
              <a:cs typeface="Times New Roman" panose="02020603050405020304" pitchFamily="18" charset="0"/>
            </a:endParaRPr>
          </a:p>
        </p:txBody>
      </p:sp>
      <p:sp>
        <p:nvSpPr>
          <p:cNvPr id="173060" name="Text Box 55"/>
          <p:cNvSpPr txBox="1">
            <a:spLocks noChangeArrowheads="1"/>
          </p:cNvSpPr>
          <p:nvPr/>
        </p:nvSpPr>
        <p:spPr bwMode="auto">
          <a:xfrm>
            <a:off x="755650" y="195263"/>
            <a:ext cx="495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2.3 </a:t>
            </a:r>
            <a:r>
              <a:rPr lang="zh-CN" altLang="en-US" sz="2800">
                <a:latin typeface="微软雅黑" panose="020B0503020204020204" pitchFamily="34" charset="-122"/>
                <a:ea typeface="微软雅黑" panose="020B0503020204020204" pitchFamily="34" charset="-122"/>
              </a:rPr>
              <a:t>配位键与配位化合物</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1000125" y="809625"/>
            <a:ext cx="5795963"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配合物的命名</a:t>
            </a:r>
          </a:p>
        </p:txBody>
      </p:sp>
      <p:sp>
        <p:nvSpPr>
          <p:cNvPr id="5" name="Rectangle 3"/>
          <p:cNvSpPr txBox="1">
            <a:spLocks noChangeArrowheads="1"/>
          </p:cNvSpPr>
          <p:nvPr/>
        </p:nvSpPr>
        <p:spPr>
          <a:xfrm>
            <a:off x="1331913" y="1271588"/>
            <a:ext cx="7272337" cy="144462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buClr>
                <a:srgbClr val="FF0000"/>
              </a:buClr>
              <a:defRPr/>
            </a:pPr>
            <a:r>
              <a:rPr lang="zh-CN" altLang="en-US" sz="2000" kern="0" dirty="0" smtClean="0">
                <a:latin typeface="Times New Roman" panose="02020603050405020304" pitchFamily="18" charset="0"/>
                <a:cs typeface="Times New Roman" panose="02020603050405020304" pitchFamily="18" charset="0"/>
              </a:rPr>
              <a:t>对于内界则有下列规定：</a:t>
            </a:r>
          </a:p>
          <a:p>
            <a:pPr algn="just">
              <a:spcBef>
                <a:spcPts val="1200"/>
              </a:spcBef>
              <a:buClr>
                <a:schemeClr val="tx1"/>
              </a:buClr>
              <a:buFont typeface="Wingdings" panose="05000000000000000000" pitchFamily="2" charset="2"/>
              <a:buChar char="Ø"/>
              <a:defRPr/>
            </a:pPr>
            <a:r>
              <a:rPr lang="zh-CN" altLang="en-US" sz="2000" kern="0" dirty="0">
                <a:solidFill>
                  <a:srgbClr val="0000CC"/>
                </a:solidFill>
                <a:latin typeface="Times New Roman" panose="02020603050405020304" pitchFamily="18" charset="0"/>
                <a:cs typeface="Times New Roman" panose="02020603050405020304" pitchFamily="18" charset="0"/>
              </a:rPr>
              <a:t>若内界有多种配位体，其命名顺序是：由简单到复杂，先离子后分子</a:t>
            </a:r>
            <a:r>
              <a:rPr lang="zh-CN" altLang="en-US" sz="2000" kern="0" dirty="0" smtClean="0">
                <a:solidFill>
                  <a:srgbClr val="0000CC"/>
                </a:solidFill>
                <a:latin typeface="Times New Roman" panose="02020603050405020304" pitchFamily="18" charset="0"/>
                <a:cs typeface="Times New Roman" panose="02020603050405020304" pitchFamily="18" charset="0"/>
              </a:rPr>
              <a:t>，</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zh-CN" altLang="en-US" sz="2000" kern="0" dirty="0">
                <a:solidFill>
                  <a:srgbClr val="0000CC"/>
                </a:solidFill>
                <a:latin typeface="Times New Roman" panose="02020603050405020304" pitchFamily="18" charset="0"/>
                <a:cs typeface="Times New Roman" panose="02020603050405020304" pitchFamily="18" charset="0"/>
              </a:rPr>
              <a:t>化学式的书写顺序与此相反</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zh-CN" altLang="en-US" sz="2000" kern="0" dirty="0" smtClean="0">
                <a:solidFill>
                  <a:srgbClr val="0000CC"/>
                </a:solidFill>
                <a:latin typeface="Times New Roman" panose="02020603050405020304" pitchFamily="18" charset="0"/>
                <a:cs typeface="Times New Roman" panose="02020603050405020304" pitchFamily="18" charset="0"/>
              </a:rPr>
              <a:t> 。</a:t>
            </a:r>
            <a:endParaRPr lang="en-US" altLang="zh-CN" sz="2000" kern="0" dirty="0" smtClean="0">
              <a:solidFill>
                <a:srgbClr val="0000CC"/>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1331913" y="2716213"/>
            <a:ext cx="6859587" cy="201612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0">
              <a:lnSpc>
                <a:spcPct val="125000"/>
              </a:lnSpc>
              <a:spcBef>
                <a:spcPts val="600"/>
              </a:spcBef>
              <a:spcAft>
                <a:spcPts val="600"/>
              </a:spcAft>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rPr>
              <a:t>[Fe(CN)</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6</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4-               </a:t>
            </a:r>
            <a:r>
              <a:rPr lang="zh-CN" altLang="en-US" sz="2000" kern="0" dirty="0" smtClean="0">
                <a:solidFill>
                  <a:srgbClr val="0000CC"/>
                </a:solidFill>
                <a:latin typeface="Times New Roman" panose="02020603050405020304" pitchFamily="18" charset="0"/>
                <a:cs typeface="Times New Roman" panose="02020603050405020304" pitchFamily="18" charset="0"/>
              </a:rPr>
              <a:t>六氰合铁（</a:t>
            </a:r>
            <a:r>
              <a:rPr lang="en-US" altLang="zh-CN" sz="2000" kern="0" dirty="0" smtClean="0">
                <a:solidFill>
                  <a:srgbClr val="0000CC"/>
                </a:solidFill>
                <a:latin typeface="Times New Roman" panose="02020603050405020304" pitchFamily="18" charset="0"/>
                <a:cs typeface="Times New Roman" panose="02020603050405020304" pitchFamily="18" charset="0"/>
              </a:rPr>
              <a:t>Ⅱ</a:t>
            </a:r>
            <a:r>
              <a:rPr lang="zh-CN" altLang="en-US" sz="2000" kern="0" dirty="0" smtClean="0">
                <a:solidFill>
                  <a:srgbClr val="0000CC"/>
                </a:solidFill>
                <a:latin typeface="Times New Roman" panose="02020603050405020304" pitchFamily="18" charset="0"/>
                <a:cs typeface="Times New Roman" panose="02020603050405020304" pitchFamily="18" charset="0"/>
              </a:rPr>
              <a:t>）酸根离子</a:t>
            </a:r>
          </a:p>
          <a:p>
            <a:pPr indent="0">
              <a:lnSpc>
                <a:spcPct val="125000"/>
              </a:lnSpc>
              <a:spcBef>
                <a:spcPts val="600"/>
              </a:spcBef>
              <a:spcAft>
                <a:spcPts val="600"/>
              </a:spcAft>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rPr>
              <a:t>K</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3</a:t>
            </a:r>
            <a:r>
              <a:rPr lang="en-US" altLang="zh-CN" sz="2000" kern="0" dirty="0" smtClean="0">
                <a:solidFill>
                  <a:srgbClr val="0000CC"/>
                </a:solidFill>
                <a:latin typeface="Times New Roman" panose="02020603050405020304" pitchFamily="18" charset="0"/>
                <a:cs typeface="Times New Roman" panose="02020603050405020304" pitchFamily="18" charset="0"/>
              </a:rPr>
              <a:t>[Fe(CN)</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6</a:t>
            </a:r>
            <a:r>
              <a:rPr lang="en-US" altLang="zh-CN" sz="2000" kern="0" dirty="0" smtClean="0">
                <a:solidFill>
                  <a:srgbClr val="0000CC"/>
                </a:solidFill>
                <a:latin typeface="Times New Roman" panose="02020603050405020304" pitchFamily="18" charset="0"/>
                <a:cs typeface="Times New Roman" panose="02020603050405020304" pitchFamily="18" charset="0"/>
              </a:rPr>
              <a:t>]	   </a:t>
            </a:r>
            <a:r>
              <a:rPr lang="zh-CN" altLang="en-US" sz="2000" kern="0" dirty="0" smtClean="0">
                <a:solidFill>
                  <a:srgbClr val="0000CC"/>
                </a:solidFill>
                <a:latin typeface="Times New Roman" panose="02020603050405020304" pitchFamily="18" charset="0"/>
                <a:cs typeface="Times New Roman" panose="02020603050405020304" pitchFamily="18" charset="0"/>
              </a:rPr>
              <a:t>六氰合铁（</a:t>
            </a:r>
            <a:r>
              <a:rPr lang="en-US" altLang="zh-CN" sz="2000" kern="0" dirty="0" smtClean="0">
                <a:solidFill>
                  <a:srgbClr val="0000CC"/>
                </a:solidFill>
                <a:latin typeface="Times New Roman" panose="02020603050405020304" pitchFamily="18" charset="0"/>
                <a:cs typeface="Times New Roman" panose="02020603050405020304" pitchFamily="18" charset="0"/>
              </a:rPr>
              <a:t>Ⅲ</a:t>
            </a:r>
            <a:r>
              <a:rPr lang="zh-CN" altLang="en-US" sz="2000" kern="0" dirty="0" smtClean="0">
                <a:solidFill>
                  <a:srgbClr val="0000CC"/>
                </a:solidFill>
                <a:latin typeface="Times New Roman" panose="02020603050405020304" pitchFamily="18" charset="0"/>
                <a:cs typeface="Times New Roman" panose="02020603050405020304" pitchFamily="18" charset="0"/>
              </a:rPr>
              <a:t>）酸钾</a:t>
            </a:r>
            <a:endParaRPr lang="en-US" altLang="zh-CN" sz="2000" kern="0" dirty="0" smtClean="0">
              <a:solidFill>
                <a:srgbClr val="0000CC"/>
              </a:solidFill>
              <a:latin typeface="Times New Roman" panose="02020603050405020304" pitchFamily="18" charset="0"/>
              <a:cs typeface="Times New Roman" panose="02020603050405020304" pitchFamily="18" charset="0"/>
            </a:endParaRPr>
          </a:p>
          <a:p>
            <a:pPr indent="0">
              <a:lnSpc>
                <a:spcPct val="125000"/>
              </a:lnSpc>
              <a:spcBef>
                <a:spcPts val="600"/>
              </a:spcBef>
              <a:spcAft>
                <a:spcPts val="600"/>
              </a:spcAft>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rPr>
              <a:t>[Pt(NH</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3</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4</a:t>
            </a:r>
            <a:r>
              <a:rPr lang="en-US" altLang="zh-CN" sz="2000" kern="0" dirty="0" smtClean="0">
                <a:solidFill>
                  <a:srgbClr val="0000CC"/>
                </a:solidFill>
                <a:latin typeface="Times New Roman" panose="02020603050405020304" pitchFamily="18" charset="0"/>
                <a:cs typeface="Times New Roman" panose="02020603050405020304" pitchFamily="18" charset="0"/>
              </a:rPr>
              <a:t>(NO</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2</a:t>
            </a:r>
            <a:r>
              <a:rPr lang="en-US" altLang="zh-CN" sz="2000" kern="0" dirty="0" smtClean="0">
                <a:solidFill>
                  <a:srgbClr val="0000CC"/>
                </a:solidFill>
                <a:latin typeface="Times New Roman" panose="02020603050405020304" pitchFamily="18" charset="0"/>
                <a:cs typeface="Times New Roman" panose="02020603050405020304" pitchFamily="18" charset="0"/>
              </a:rPr>
              <a:t>)Cl]Cl</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2</a:t>
            </a:r>
            <a:r>
              <a:rPr lang="en-US" altLang="zh-CN" sz="2000" kern="0" dirty="0" smtClean="0">
                <a:solidFill>
                  <a:srgbClr val="0000CC"/>
                </a:solidFill>
                <a:latin typeface="Times New Roman" panose="02020603050405020304" pitchFamily="18" charset="0"/>
                <a:cs typeface="Times New Roman" panose="02020603050405020304" pitchFamily="18" charset="0"/>
              </a:rPr>
              <a:t>	</a:t>
            </a:r>
            <a:r>
              <a:rPr lang="zh-CN" altLang="en-US" sz="2000" kern="0" dirty="0" smtClean="0">
                <a:latin typeface="Times New Roman" panose="02020603050405020304" pitchFamily="18" charset="0"/>
                <a:cs typeface="Times New Roman" panose="02020603050405020304" pitchFamily="18" charset="0"/>
              </a:rPr>
              <a:t>二氯化</a:t>
            </a:r>
            <a:r>
              <a:rPr lang="zh-CN" altLang="en-US" sz="2000" kern="0" dirty="0" smtClean="0">
                <a:solidFill>
                  <a:srgbClr val="0000CC"/>
                </a:solidFill>
                <a:latin typeface="Times New Roman" panose="02020603050405020304" pitchFamily="18" charset="0"/>
                <a:cs typeface="Times New Roman" panose="02020603050405020304" pitchFamily="18" charset="0"/>
              </a:rPr>
              <a:t>一氯一硝基四氨</a:t>
            </a:r>
            <a:r>
              <a:rPr lang="zh-CN" altLang="en-US" sz="2000" kern="0" dirty="0" smtClean="0">
                <a:latin typeface="Times New Roman" panose="02020603050405020304" pitchFamily="18" charset="0"/>
                <a:cs typeface="Times New Roman" panose="02020603050405020304" pitchFamily="18" charset="0"/>
              </a:rPr>
              <a:t>合铂</a:t>
            </a:r>
            <a:r>
              <a:rPr lang="en-US" altLang="zh-CN" sz="2000" kern="0" dirty="0" smtClean="0">
                <a:latin typeface="Times New Roman" panose="02020603050405020304" pitchFamily="18" charset="0"/>
                <a:cs typeface="Times New Roman" panose="02020603050405020304" pitchFamily="18" charset="0"/>
              </a:rPr>
              <a:t>(Ⅳ)</a:t>
            </a:r>
            <a:r>
              <a:rPr lang="zh-CN" altLang="en-US" sz="2000" kern="0" dirty="0" smtClean="0">
                <a:latin typeface="Times New Roman" panose="02020603050405020304" pitchFamily="18" charset="0"/>
                <a:cs typeface="Times New Roman" panose="02020603050405020304" pitchFamily="18" charset="0"/>
              </a:rPr>
              <a:t>        </a:t>
            </a:r>
            <a:endParaRPr lang="en-US" altLang="zh-CN" sz="2000" kern="0" dirty="0" smtClean="0">
              <a:latin typeface="Times New Roman" panose="02020603050405020304" pitchFamily="18" charset="0"/>
              <a:cs typeface="Times New Roman" panose="02020603050405020304" pitchFamily="18" charset="0"/>
            </a:endParaRPr>
          </a:p>
          <a:p>
            <a:pPr indent="0">
              <a:lnSpc>
                <a:spcPct val="125000"/>
              </a:lnSpc>
              <a:spcBef>
                <a:spcPts val="600"/>
              </a:spcBef>
              <a:spcAft>
                <a:spcPts val="600"/>
              </a:spcAft>
              <a:buFont typeface="Wingdings" panose="05000000000000000000" pitchFamily="2" charset="2"/>
              <a:buNone/>
              <a:defRPr/>
            </a:pPr>
            <a:r>
              <a:rPr lang="en-US" altLang="zh-CN" sz="2000" kern="0" dirty="0" smtClean="0">
                <a:solidFill>
                  <a:srgbClr val="0000CC"/>
                </a:solidFill>
                <a:latin typeface="Times New Roman" panose="02020603050405020304" pitchFamily="18" charset="0"/>
                <a:cs typeface="Times New Roman" panose="02020603050405020304" pitchFamily="18" charset="0"/>
              </a:rPr>
              <a:t>[Co(NH</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3</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3 </a:t>
            </a:r>
            <a:r>
              <a:rPr lang="en-US" altLang="zh-CN" sz="2000" kern="0" dirty="0" smtClean="0">
                <a:solidFill>
                  <a:srgbClr val="0000CC"/>
                </a:solidFill>
                <a:latin typeface="Times New Roman" panose="02020603050405020304" pitchFamily="18" charset="0"/>
                <a:cs typeface="Times New Roman" panose="02020603050405020304" pitchFamily="18" charset="0"/>
              </a:rPr>
              <a:t>]</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 </a:t>
            </a:r>
            <a:r>
              <a:rPr lang="en-US" altLang="zh-CN" sz="2000" kern="0" dirty="0" smtClean="0">
                <a:solidFill>
                  <a:srgbClr val="0000CC"/>
                </a:solidFill>
                <a:latin typeface="Times New Roman" panose="02020603050405020304" pitchFamily="18" charset="0"/>
                <a:cs typeface="Times New Roman" panose="02020603050405020304" pitchFamily="18" charset="0"/>
              </a:rPr>
              <a:t>Cl</a:t>
            </a:r>
            <a:r>
              <a:rPr lang="en-US" altLang="zh-CN" sz="2000" kern="0" baseline="-30000" dirty="0" smtClean="0">
                <a:solidFill>
                  <a:srgbClr val="0000CC"/>
                </a:solidFill>
                <a:latin typeface="Times New Roman" panose="02020603050405020304" pitchFamily="18" charset="0"/>
                <a:cs typeface="Times New Roman" panose="02020603050405020304" pitchFamily="18" charset="0"/>
              </a:rPr>
              <a:t>3</a:t>
            </a:r>
            <a:r>
              <a:rPr lang="en-US" altLang="zh-CN" sz="2000" kern="0" dirty="0" smtClean="0">
                <a:latin typeface="Times New Roman" panose="02020603050405020304" pitchFamily="18" charset="0"/>
                <a:cs typeface="Times New Roman" panose="02020603050405020304" pitchFamily="18" charset="0"/>
              </a:rPr>
              <a:t>	    </a:t>
            </a:r>
            <a:r>
              <a:rPr lang="en-US" altLang="zh-CN" sz="2000" kern="0" dirty="0" smtClean="0">
                <a:solidFill>
                  <a:srgbClr val="FFFF66"/>
                </a:solidFill>
                <a:latin typeface="Times New Roman" panose="02020603050405020304" pitchFamily="18" charset="0"/>
                <a:cs typeface="Times New Roman" panose="02020603050405020304" pitchFamily="18" charset="0"/>
              </a:rPr>
              <a:t>          </a:t>
            </a:r>
            <a:r>
              <a:rPr lang="zh-CN" altLang="en-US" sz="2000" kern="0" dirty="0" smtClean="0">
                <a:solidFill>
                  <a:srgbClr val="FF0000"/>
                </a:solidFill>
                <a:latin typeface="Times New Roman" panose="02020603050405020304" pitchFamily="18" charset="0"/>
                <a:cs typeface="Times New Roman" panose="02020603050405020304" pitchFamily="18" charset="0"/>
              </a:rPr>
              <a:t>三氯</a:t>
            </a:r>
            <a:r>
              <a:rPr lang="zh-CN" altLang="en-US" sz="2000" kern="0" dirty="0" smtClean="0">
                <a:solidFill>
                  <a:srgbClr val="0000CC"/>
                </a:solidFill>
                <a:latin typeface="Times New Roman" panose="02020603050405020304" pitchFamily="18" charset="0"/>
                <a:cs typeface="Times New Roman" panose="02020603050405020304" pitchFamily="18" charset="0"/>
              </a:rPr>
              <a:t>三氨合</a:t>
            </a:r>
            <a:r>
              <a:rPr lang="zh-CN" altLang="en-US" sz="2000" kern="0" dirty="0" smtClean="0">
                <a:latin typeface="Times New Roman" panose="02020603050405020304" pitchFamily="18" charset="0"/>
                <a:cs typeface="Times New Roman" panose="02020603050405020304" pitchFamily="18" charset="0"/>
              </a:rPr>
              <a:t>钴 </a:t>
            </a:r>
            <a:r>
              <a:rPr lang="en-US" altLang="zh-CN" sz="2000" kern="0" dirty="0" smtClean="0">
                <a:latin typeface="Times New Roman" panose="02020603050405020304" pitchFamily="18" charset="0"/>
                <a:cs typeface="Times New Roman" panose="02020603050405020304" pitchFamily="18" charset="0"/>
              </a:rPr>
              <a:t>(Ⅲ)</a:t>
            </a:r>
            <a:endParaRPr lang="zh-CN" altLang="en-US" sz="2000" kern="0" dirty="0" smtClean="0">
              <a:latin typeface="Times New Roman" panose="02020603050405020304" pitchFamily="18" charset="0"/>
              <a:cs typeface="Times New Roman" panose="02020603050405020304" pitchFamily="18" charset="0"/>
            </a:endParaRPr>
          </a:p>
        </p:txBody>
      </p:sp>
      <p:sp>
        <p:nvSpPr>
          <p:cNvPr id="175109" name="Text Box 55"/>
          <p:cNvSpPr txBox="1">
            <a:spLocks noChangeArrowheads="1"/>
          </p:cNvSpPr>
          <p:nvPr/>
        </p:nvSpPr>
        <p:spPr bwMode="auto">
          <a:xfrm>
            <a:off x="755650" y="195263"/>
            <a:ext cx="495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2.3 </a:t>
            </a:r>
            <a:r>
              <a:rPr lang="zh-CN" altLang="en-US" sz="2800">
                <a:latin typeface="微软雅黑" panose="020B0503020204020204" pitchFamily="34" charset="-122"/>
                <a:ea typeface="微软雅黑" panose="020B0503020204020204" pitchFamily="34" charset="-122"/>
              </a:rPr>
              <a:t>配位键与配位化合物</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dissolve">
                                      <p:cBhvr>
                                        <p:cTn id="17" dur="500"/>
                                        <p:tgtEl>
                                          <p:spTgt spid="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dissolve">
                                      <p:cBhvr>
                                        <p:cTn id="22" dur="500"/>
                                        <p:tgtEl>
                                          <p:spTgt spid="6">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dissolve">
                                      <p:cBhvr>
                                        <p:cTn id="27" dur="500"/>
                                        <p:tgtEl>
                                          <p:spTgt spid="6">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dissolve">
                                      <p:cBhvr>
                                        <p:cTn id="3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Text Box 55"/>
          <p:cNvSpPr txBox="1">
            <a:spLocks noChangeArrowheads="1"/>
          </p:cNvSpPr>
          <p:nvPr/>
        </p:nvSpPr>
        <p:spPr bwMode="auto">
          <a:xfrm>
            <a:off x="555625"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2.1.1 </a:t>
            </a:r>
            <a:r>
              <a:rPr lang="zh-CN" altLang="en-US" sz="2800">
                <a:latin typeface="微软雅黑" panose="020B0503020204020204" pitchFamily="34" charset="-122"/>
                <a:ea typeface="微软雅黑" panose="020B0503020204020204" pitchFamily="34" charset="-122"/>
              </a:rPr>
              <a:t>离子键的形成和特点</a:t>
            </a:r>
          </a:p>
        </p:txBody>
      </p:sp>
      <p:pic>
        <p:nvPicPr>
          <p:cNvPr id="17411" name="Picture 2"/>
          <p:cNvPicPr>
            <a:picLocks noChangeAspect="1" noChangeArrowheads="1"/>
          </p:cNvPicPr>
          <p:nvPr/>
        </p:nvPicPr>
        <p:blipFill>
          <a:blip r:embed="rId3">
            <a:extLst>
              <a:ext uri="{28A0092B-C50C-407E-A947-70E740481C1C}">
                <a14:useLocalDpi xmlns:a14="http://schemas.microsoft.com/office/drawing/2010/main" val="0"/>
              </a:ext>
            </a:extLst>
          </a:blip>
          <a:srcRect l="1909" t="5515" r="346" b="3503"/>
          <a:stretch>
            <a:fillRect/>
          </a:stretch>
        </p:blipFill>
        <p:spPr bwMode="auto">
          <a:xfrm>
            <a:off x="684213" y="915988"/>
            <a:ext cx="7920037"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l="2106" t="1054" r="3159" b="1964"/>
          <a:stretch>
            <a:fillRect/>
          </a:stretch>
        </p:blipFill>
        <p:spPr bwMode="auto">
          <a:xfrm>
            <a:off x="2179638" y="0"/>
            <a:ext cx="4929187" cy="504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Text Box 55"/>
          <p:cNvSpPr txBox="1">
            <a:spLocks noChangeArrowheads="1"/>
          </p:cNvSpPr>
          <p:nvPr/>
        </p:nvSpPr>
        <p:spPr bwMode="auto">
          <a:xfrm>
            <a:off x="755650" y="195263"/>
            <a:ext cx="495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2.4 </a:t>
            </a:r>
            <a:r>
              <a:rPr lang="zh-CN" altLang="en-US" sz="2800">
                <a:latin typeface="微软雅黑" panose="020B0503020204020204" pitchFamily="34" charset="-122"/>
                <a:ea typeface="微软雅黑" panose="020B0503020204020204" pitchFamily="34" charset="-122"/>
              </a:rPr>
              <a:t>金属键</a:t>
            </a:r>
          </a:p>
        </p:txBody>
      </p:sp>
      <p:sp>
        <p:nvSpPr>
          <p:cNvPr id="7" name="Rectangle 4"/>
          <p:cNvSpPr txBox="1">
            <a:spLocks noChangeArrowheads="1"/>
          </p:cNvSpPr>
          <p:nvPr/>
        </p:nvSpPr>
        <p:spPr>
          <a:xfrm>
            <a:off x="900113" y="1203325"/>
            <a:ext cx="6565900" cy="295275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Font typeface="Wingdings" panose="05000000000000000000" pitchFamily="2" charset="2"/>
              <a:buNone/>
              <a:defRPr/>
            </a:pPr>
            <a:r>
              <a:rPr lang="zh-CN" altLang="en-US" sz="3200" kern="0" dirty="0" smtClean="0">
                <a:solidFill>
                  <a:srgbClr val="FF0000"/>
                </a:solidFill>
                <a:latin typeface="+mn-ea"/>
              </a:rPr>
              <a:t>    自学，了解</a:t>
            </a:r>
          </a:p>
        </p:txBody>
      </p:sp>
    </p:spTree>
  </p:cSld>
  <p:clrMapOvr>
    <a:masterClrMapping/>
  </p:clrMapOvr>
  <p:transition spd="slow" advTm="0">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1116013" y="63500"/>
            <a:ext cx="3024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zh-CN" altLang="en-US" sz="4000" dirty="0" smtClean="0">
                <a:latin typeface="+mn-ea"/>
                <a:ea typeface="+mn-ea"/>
                <a:cs typeface="Times New Roman" panose="02020603050405020304" pitchFamily="18" charset="0"/>
              </a:rPr>
              <a:t>作业</a:t>
            </a:r>
            <a:r>
              <a:rPr lang="zh-CN" altLang="en-US" sz="2800" dirty="0" smtClean="0">
                <a:latin typeface="+mn-ea"/>
                <a:ea typeface="+mn-ea"/>
                <a:cs typeface="Times New Roman" panose="02020603050405020304" pitchFamily="18" charset="0"/>
              </a:rPr>
              <a:t>   </a:t>
            </a:r>
          </a:p>
        </p:txBody>
      </p:sp>
      <p:sp>
        <p:nvSpPr>
          <p:cNvPr id="5" name="内容占位符 2"/>
          <p:cNvSpPr txBox="1">
            <a:spLocks/>
          </p:cNvSpPr>
          <p:nvPr/>
        </p:nvSpPr>
        <p:spPr>
          <a:xfrm>
            <a:off x="1089025" y="1131888"/>
            <a:ext cx="4635500" cy="129540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defRPr/>
            </a:pPr>
            <a:r>
              <a:rPr lang="zh-CN" altLang="en-US" sz="3200" kern="0" dirty="0" smtClean="0">
                <a:solidFill>
                  <a:srgbClr val="C00000"/>
                </a:solidFill>
                <a:latin typeface="Times New Roman" panose="02020603050405020304" pitchFamily="18" charset="0"/>
                <a:cs typeface="Times New Roman" panose="02020603050405020304" pitchFamily="18" charset="0"/>
              </a:rPr>
              <a:t>  </a:t>
            </a:r>
            <a:r>
              <a:rPr lang="zh-CN" altLang="en-US" sz="3200" kern="0" dirty="0" smtClean="0">
                <a:solidFill>
                  <a:srgbClr val="FF0000"/>
                </a:solidFill>
                <a:latin typeface="Times New Roman" panose="02020603050405020304" pitchFamily="18" charset="0"/>
                <a:cs typeface="Times New Roman" panose="02020603050405020304" pitchFamily="18" charset="0"/>
              </a:rPr>
              <a:t>课后习题</a:t>
            </a:r>
            <a:endParaRPr lang="en-US" altLang="zh-CN" sz="3200" kern="0" dirty="0" smtClean="0">
              <a:solidFill>
                <a:srgbClr val="FF0000"/>
              </a:solidFill>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r>
              <a:rPr lang="en-US" altLang="zh-CN" sz="3200" kern="0" dirty="0" smtClean="0">
                <a:solidFill>
                  <a:srgbClr val="000099"/>
                </a:solidFill>
                <a:latin typeface="Times New Roman" panose="02020603050405020304" pitchFamily="18" charset="0"/>
                <a:cs typeface="Times New Roman" panose="02020603050405020304" pitchFamily="18" charset="0"/>
              </a:rPr>
              <a:t>    2</a:t>
            </a:r>
            <a:r>
              <a:rPr lang="zh-CN" altLang="zh-CN" sz="3200" dirty="0" smtClean="0">
                <a:solidFill>
                  <a:srgbClr val="000099"/>
                </a:solidFill>
              </a:rPr>
              <a:t>、</a:t>
            </a:r>
            <a:r>
              <a:rPr lang="en-US" altLang="zh-CN" sz="3200" kern="0" dirty="0" smtClean="0">
                <a:solidFill>
                  <a:srgbClr val="000099"/>
                </a:solidFill>
                <a:latin typeface="Times New Roman" panose="02020603050405020304" pitchFamily="18" charset="0"/>
                <a:cs typeface="Times New Roman" panose="02020603050405020304" pitchFamily="18" charset="0"/>
              </a:rPr>
              <a:t>4</a:t>
            </a:r>
            <a:r>
              <a:rPr lang="zh-CN" altLang="zh-CN" sz="3200" kern="0" dirty="0" smtClean="0">
                <a:solidFill>
                  <a:srgbClr val="000099"/>
                </a:solidFill>
                <a:latin typeface="Times New Roman" panose="02020603050405020304" pitchFamily="18" charset="0"/>
                <a:cs typeface="Times New Roman" panose="02020603050405020304" pitchFamily="18" charset="0"/>
              </a:rPr>
              <a:t>、</a:t>
            </a:r>
            <a:r>
              <a:rPr lang="en-US" altLang="zh-CN" sz="3200" kern="0" dirty="0" smtClean="0">
                <a:solidFill>
                  <a:srgbClr val="000099"/>
                </a:solidFill>
                <a:latin typeface="Times New Roman" panose="02020603050405020304" pitchFamily="18" charset="0"/>
                <a:cs typeface="Times New Roman" panose="02020603050405020304" pitchFamily="18" charset="0"/>
              </a:rPr>
              <a:t>5</a:t>
            </a:r>
            <a:r>
              <a:rPr lang="zh-CN" altLang="zh-CN" sz="3200" kern="0" dirty="0" smtClean="0">
                <a:solidFill>
                  <a:srgbClr val="000099"/>
                </a:solidFill>
                <a:latin typeface="Times New Roman" panose="02020603050405020304" pitchFamily="18" charset="0"/>
                <a:cs typeface="Times New Roman" panose="02020603050405020304" pitchFamily="18" charset="0"/>
              </a:rPr>
              <a:t>、</a:t>
            </a:r>
            <a:r>
              <a:rPr lang="en-US" altLang="zh-CN" sz="3200" kern="0" dirty="0" smtClean="0">
                <a:solidFill>
                  <a:srgbClr val="000099"/>
                </a:solidFill>
                <a:latin typeface="Times New Roman" panose="02020603050405020304" pitchFamily="18" charset="0"/>
                <a:cs typeface="Times New Roman" panose="02020603050405020304" pitchFamily="18" charset="0"/>
              </a:rPr>
              <a:t>11</a:t>
            </a:r>
            <a:r>
              <a:rPr lang="zh-CN" altLang="en-US" sz="3200" kern="0" dirty="0" smtClean="0">
                <a:solidFill>
                  <a:srgbClr val="000099"/>
                </a:solidFill>
                <a:latin typeface="Times New Roman" panose="02020603050405020304" pitchFamily="18" charset="0"/>
                <a:cs typeface="Times New Roman" panose="02020603050405020304" pitchFamily="18" charset="0"/>
              </a:rPr>
              <a:t>、</a:t>
            </a:r>
            <a:r>
              <a:rPr lang="en-US" altLang="zh-CN" sz="3200" kern="0" dirty="0" smtClean="0">
                <a:solidFill>
                  <a:srgbClr val="000099"/>
                </a:solidFill>
                <a:latin typeface="Times New Roman" panose="02020603050405020304" pitchFamily="18" charset="0"/>
                <a:cs typeface="Times New Roman" panose="02020603050405020304" pitchFamily="18" charset="0"/>
              </a:rPr>
              <a:t>13</a:t>
            </a:r>
            <a:r>
              <a:rPr lang="zh-CN" altLang="en-US" sz="3200" kern="0" dirty="0" smtClean="0">
                <a:solidFill>
                  <a:srgbClr val="000099"/>
                </a:solidFill>
                <a:latin typeface="Times New Roman" panose="02020603050405020304" pitchFamily="18" charset="0"/>
                <a:cs typeface="Times New Roman" panose="02020603050405020304" pitchFamily="18" charset="0"/>
              </a:rPr>
              <a:t>、</a:t>
            </a:r>
            <a:r>
              <a:rPr lang="en-US" altLang="zh-CN" sz="3200" kern="0" dirty="0" smtClean="0">
                <a:solidFill>
                  <a:srgbClr val="000099"/>
                </a:solidFill>
                <a:latin typeface="Times New Roman" panose="02020603050405020304" pitchFamily="18" charset="0"/>
                <a:cs typeface="Times New Roman" panose="02020603050405020304" pitchFamily="18" charset="0"/>
              </a:rPr>
              <a:t>14</a:t>
            </a:r>
            <a:endParaRPr lang="zh-CN" altLang="en-US" sz="3200" kern="0" dirty="0">
              <a:solidFill>
                <a:srgbClr val="000099"/>
              </a:solidFill>
              <a:latin typeface="Times New Roman" panose="02020603050405020304" pitchFamily="18" charset="0"/>
              <a:cs typeface="Times New Roman" panose="02020603050405020304" pitchFamily="18" charset="0"/>
            </a:endParaRPr>
          </a:p>
        </p:txBody>
      </p:sp>
    </p:spTree>
  </p:cSld>
  <p:clrMapOvr>
    <a:masterClrMapping/>
  </p:clrMapOvr>
  <p:transition spd="slow" advTm="0">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1"/>
  <p:tag name="ISPRING_SCORM_RATE_SLIDES" val="0"/>
  <p:tag name="ISPRING_SCORM_RATE_QUIZZES" val="0"/>
  <p:tag name="ISPRING_SCORM_PASSING_SCORE" val="0.0000000000"/>
  <p:tag name="GENSWF_OUTPUT_FILE_NAME" val="22-"/>
  <p:tag name="ISPRING_RESOURCE_PATHS_HASH_2" val="dd605faedef9b7b7285347d268bb89f5f81ab715"/>
</p:tagLst>
</file>

<file path=ppt/theme/theme1.xml><?xml version="1.0" encoding="utf-8"?>
<a:theme xmlns:a="http://schemas.openxmlformats.org/drawingml/2006/main" name="微笑PPT - 小A">
  <a:themeElements>
    <a:clrScheme name="自定义 1">
      <a:dk1>
        <a:sysClr val="windowText" lastClr="000000"/>
      </a:dk1>
      <a:lt1>
        <a:sysClr val="window" lastClr="FFFFFF"/>
      </a:lt1>
      <a:dk2>
        <a:srgbClr val="073E87"/>
      </a:dk2>
      <a:lt2>
        <a:srgbClr val="C6E7FC"/>
      </a:lt2>
      <a:accent1>
        <a:srgbClr val="073E87"/>
      </a:accent1>
      <a:accent2>
        <a:srgbClr val="2D82F4"/>
      </a:accent2>
      <a:accent3>
        <a:srgbClr val="5BD078"/>
      </a:accent3>
      <a:accent4>
        <a:srgbClr val="A5D028"/>
      </a:accent4>
      <a:accent5>
        <a:srgbClr val="F5C040"/>
      </a:accent5>
      <a:accent6>
        <a:srgbClr val="05E0DB"/>
      </a:accent6>
      <a:hlink>
        <a:srgbClr val="0080FF"/>
      </a:hlink>
      <a:folHlink>
        <a:srgbClr val="5EAEFF"/>
      </a:folHlink>
    </a:clrScheme>
    <a:fontScheme name="微笑PPT - 小A">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wrap="none">
        <a:spAutoFit/>
      </a:bodyPr>
      <a:lstStyle>
        <a:defPPr>
          <a:defRPr sz="2000" b="1" dirty="0" smtClean="0">
            <a:solidFill>
              <a:srgbClr val="3333CC"/>
            </a:solidFill>
            <a:latin typeface="Times New Roman" panose="02020603050405020304" pitchFamily="18" charset="0"/>
            <a:ea typeface="+mn-ea"/>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华文细黑" pitchFamily="2" charset="-122"/>
          </a:defRPr>
        </a:defPPr>
      </a:lstStyle>
    </a:lnDef>
  </a:objectDefaults>
  <a:extraClrSchemeLst>
    <a:extraClrScheme>
      <a:clrScheme name="微笑PPT -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10533270</TotalTime>
  <Words>4249</Words>
  <Application>Microsoft Office PowerPoint</Application>
  <PresentationFormat>全屏显示(16:9)</PresentationFormat>
  <Paragraphs>662</Paragraphs>
  <Slides>91</Slides>
  <Notes>88</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91</vt:i4>
      </vt:variant>
    </vt:vector>
  </HeadingPairs>
  <TitlesOfParts>
    <vt:vector size="96" baseType="lpstr">
      <vt:lpstr>微笑PPT - 小A</vt:lpstr>
      <vt:lpstr>公式</vt:lpstr>
      <vt:lpstr>CorelDRAW.Graphic.9</vt:lpstr>
      <vt:lpstr>Flash Movie</vt:lpstr>
      <vt:lpstr>ChemDraw.Document.6.0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红色预览视频</dc:title>
  <dc:creator>Administrator</dc:creator>
  <cp:lastModifiedBy>Admin</cp:lastModifiedBy>
  <cp:revision>670</cp:revision>
  <dcterms:created xsi:type="dcterms:W3CDTF">2010-02-22T07:41:47Z</dcterms:created>
  <dcterms:modified xsi:type="dcterms:W3CDTF">2021-02-24T00:28:45Z</dcterms:modified>
</cp:coreProperties>
</file>